
<file path=[Content_Types].xml><?xml version="1.0" encoding="utf-8"?>
<Types xmlns="http://schemas.openxmlformats.org/package/2006/content-types">
  <Default Extension="jpeg" ContentType="image/jpeg"/>
  <Default Extension="jpg" ContentType="image/pn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2.JPG" ContentType="image/jpeg"/>
  <Override PartName="/ppt/media/image33.JP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34.JPG" ContentType="image/jpeg"/>
  <Override PartName="/ppt/notesSlides/notesSlide22.xml" ContentType="application/vnd.openxmlformats-officedocument.presentationml.notesSlide+xml"/>
  <Override PartName="/ppt/media/image36.JPG" ContentType="image/jpeg"/>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5"/>
  </p:notesMasterIdLst>
  <p:sldIdLst>
    <p:sldId id="257" r:id="rId3"/>
    <p:sldId id="259" r:id="rId4"/>
    <p:sldId id="260" r:id="rId5"/>
    <p:sldId id="278" r:id="rId6"/>
    <p:sldId id="279" r:id="rId7"/>
    <p:sldId id="273" r:id="rId8"/>
    <p:sldId id="261" r:id="rId9"/>
    <p:sldId id="264" r:id="rId10"/>
    <p:sldId id="275" r:id="rId11"/>
    <p:sldId id="276" r:id="rId12"/>
    <p:sldId id="281" r:id="rId13"/>
    <p:sldId id="282" r:id="rId14"/>
    <p:sldId id="283" r:id="rId15"/>
    <p:sldId id="274" r:id="rId16"/>
    <p:sldId id="265" r:id="rId17"/>
    <p:sldId id="280" r:id="rId18"/>
    <p:sldId id="284" r:id="rId19"/>
    <p:sldId id="286" r:id="rId20"/>
    <p:sldId id="266" r:id="rId21"/>
    <p:sldId id="267" r:id="rId22"/>
    <p:sldId id="268" r:id="rId23"/>
    <p:sldId id="269" r:id="rId24"/>
    <p:sldId id="288" r:id="rId25"/>
    <p:sldId id="289" r:id="rId26"/>
    <p:sldId id="290" r:id="rId27"/>
    <p:sldId id="291" r:id="rId28"/>
    <p:sldId id="277" r:id="rId29"/>
    <p:sldId id="292" r:id="rId30"/>
    <p:sldId id="293" r:id="rId31"/>
    <p:sldId id="294" r:id="rId32"/>
    <p:sldId id="295" r:id="rId33"/>
    <p:sldId id="296" r:id="rId34"/>
    <p:sldId id="297" r:id="rId35"/>
    <p:sldId id="285" r:id="rId36"/>
    <p:sldId id="298" r:id="rId37"/>
    <p:sldId id="299" r:id="rId38"/>
    <p:sldId id="300" r:id="rId39"/>
    <p:sldId id="301" r:id="rId40"/>
    <p:sldId id="270" r:id="rId41"/>
    <p:sldId id="271" r:id="rId42"/>
    <p:sldId id="272" r:id="rId43"/>
    <p:sldId id="30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81429"/>
  </p:normalViewPr>
  <p:slideViewPr>
    <p:cSldViewPr snapToGrid="0">
      <p:cViewPr varScale="1">
        <p:scale>
          <a:sx n="98" d="100"/>
          <a:sy n="98" d="100"/>
        </p:scale>
        <p:origin x="15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0FB37E8-7233-4A0B-BC8B-F0BFB71F8CBF}" type="datetimeFigureOut">
              <a:rPr lang="en-US" smtClean="0"/>
              <a:t>5/4/22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6D391C-4E50-4F67-9822-B31A8A474AFC}" type="slidenum">
              <a:rPr lang="en-US" smtClean="0"/>
              <a:t>‹#›</a:t>
            </a:fld>
            <a:endParaRPr lang="en-US"/>
          </a:p>
        </p:txBody>
      </p:sp>
    </p:spTree>
    <p:extLst>
      <p:ext uri="{BB962C8B-B14F-4D97-AF65-F5344CB8AC3E}">
        <p14:creationId xmlns:p14="http://schemas.microsoft.com/office/powerpoint/2010/main" val="42540053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cademic.oup.com/bib/article/22/1/393/5721075"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towardsdatascience.com/the-5-clustering-algorithms-data-scientists-need-to-know-a36d136ef68"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owardsdatascience.com/clustering-using-optics-cac1d10ed7a7"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towardsdatascience.com/clustering-using-optics-cac1d10ed7a7"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towardsdatascience.com/clustering-using-optics-cac1d10ed7a7"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cademic.oup.com/bib/article/22/1/393/5721075"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towardsdatascience.com/the-5-clustering-algorithms-data-scientists-need-to-know-a36d136ef68"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cademic.oup.com/bib/article/22/1/393/5721075"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towardsdatascience.com/the-5-clustering-algorithms-data-scientists-need-to-know-a36d136ef6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1200"/>
              </a:spcBef>
              <a:spcAft>
                <a:spcPts val="0"/>
              </a:spcAft>
              <a:buSzPts val="1100"/>
              <a:buNone/>
            </a:pPr>
            <a:endParaRPr/>
          </a:p>
        </p:txBody>
      </p:sp>
      <p:sp>
        <p:nvSpPr>
          <p:cNvPr id="82" name="Google Shape;8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=3ERPpzrDkVg</a:t>
            </a:r>
          </a:p>
          <a:p>
            <a:endParaRPr lang="en-US" dirty="0">
              <a:cs typeface="Calibri"/>
            </a:endParaRPr>
          </a:p>
          <a:p>
            <a:r>
              <a:rPr lang="en-US" dirty="0">
                <a:cs typeface="Calibri"/>
              </a:rPr>
              <a:t>Radius is the search size from the current point being explored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821E4-D87B-44A7-919F-21037BEF67F7}"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2850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refresher on Silhouette Method, please refer to slide 6.</a:t>
            </a:r>
          </a:p>
          <a:p>
            <a:endParaRPr lang="en-US" dirty="0"/>
          </a:p>
          <a:p>
            <a:r>
              <a:rPr lang="en-US" sz="1200" b="0" i="0" kern="1200" dirty="0">
                <a:solidFill>
                  <a:schemeClr val="tx1"/>
                </a:solidFill>
                <a:effectLst/>
                <a:latin typeface="+mn-lt"/>
                <a:ea typeface="+mn-ea"/>
                <a:cs typeface="+mn-cs"/>
              </a:rPr>
              <a:t>Just like we used the Elbow Method and Silhouette Score to estimate the optimal k clusters for K-Means, we used the Silhouette Score to find the optimal radius, or quantile.</a:t>
            </a:r>
            <a:endParaRPr lang="en-US" dirty="0"/>
          </a:p>
        </p:txBody>
      </p:sp>
      <p:sp>
        <p:nvSpPr>
          <p:cNvPr id="4" name="Slide Number Placeholder 3"/>
          <p:cNvSpPr>
            <a:spLocks noGrp="1"/>
          </p:cNvSpPr>
          <p:nvPr>
            <p:ph type="sldNum" sz="quarter" idx="5"/>
          </p:nvPr>
        </p:nvSpPr>
        <p:spPr/>
        <p:txBody>
          <a:bodyPr/>
          <a:lstStyle/>
          <a:p>
            <a:fld id="{B06D391C-4E50-4F67-9822-B31A8A474AFC}" type="slidenum">
              <a:rPr lang="en-US" smtClean="0"/>
              <a:t>14</a:t>
            </a:fld>
            <a:endParaRPr lang="en-US"/>
          </a:p>
        </p:txBody>
      </p:sp>
    </p:spTree>
    <p:extLst>
      <p:ext uri="{BB962C8B-B14F-4D97-AF65-F5344CB8AC3E}">
        <p14:creationId xmlns:p14="http://schemas.microsoft.com/office/powerpoint/2010/main" val="248938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6D391C-4E50-4F67-9822-B31A8A474AFC}" type="slidenum">
              <a:rPr lang="en-US" smtClean="0"/>
              <a:t>15</a:t>
            </a:fld>
            <a:endParaRPr lang="en-US"/>
          </a:p>
        </p:txBody>
      </p:sp>
    </p:spTree>
    <p:extLst>
      <p:ext uri="{BB962C8B-B14F-4D97-AF65-F5344CB8AC3E}">
        <p14:creationId xmlns:p14="http://schemas.microsoft.com/office/powerpoint/2010/main" val="26331451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https://academic.oup.com/bib/article/22/1/393/5721075</a:t>
            </a:r>
            <a:endParaRPr lang="en-US" dirty="0"/>
          </a:p>
          <a:p>
            <a:r>
              <a:rPr lang="en-US" dirty="0">
                <a:hlinkClick r:id="rId4"/>
              </a:rPr>
              <a:t>https://towardsdatascience.com/the-5-clustering-algorithms-data-scientists-need-to-know-a36d136ef68</a:t>
            </a:r>
            <a:r>
              <a:rPr lang="en-US" dirty="0"/>
              <a:t> </a:t>
            </a:r>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821E4-D87B-44A7-919F-21037BEF67F7}"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89627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refresher on Silhouette Method, please refer to slide 6.</a:t>
            </a:r>
          </a:p>
        </p:txBody>
      </p:sp>
      <p:sp>
        <p:nvSpPr>
          <p:cNvPr id="4" name="Slide Number Placeholder 3"/>
          <p:cNvSpPr>
            <a:spLocks noGrp="1"/>
          </p:cNvSpPr>
          <p:nvPr>
            <p:ph type="sldNum" sz="quarter" idx="5"/>
          </p:nvPr>
        </p:nvSpPr>
        <p:spPr/>
        <p:txBody>
          <a:bodyPr/>
          <a:lstStyle/>
          <a:p>
            <a:fld id="{B06D391C-4E50-4F67-9822-B31A8A474AFC}" type="slidenum">
              <a:rPr lang="en-US" smtClean="0"/>
              <a:t>17</a:t>
            </a:fld>
            <a:endParaRPr lang="en-US"/>
          </a:p>
        </p:txBody>
      </p:sp>
    </p:spTree>
    <p:extLst>
      <p:ext uri="{BB962C8B-B14F-4D97-AF65-F5344CB8AC3E}">
        <p14:creationId xmlns:p14="http://schemas.microsoft.com/office/powerpoint/2010/main" val="2586605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https://towardsdatascience.com/clustering-using-optics-cac1d10ed7a7</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821E4-D87B-44A7-919F-21037BEF67F7}"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0805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 refresher on Silhouette Score, please refer to slide 6.</a:t>
            </a:r>
          </a:p>
        </p:txBody>
      </p:sp>
      <p:sp>
        <p:nvSpPr>
          <p:cNvPr id="4" name="Slide Number Placeholder 3"/>
          <p:cNvSpPr>
            <a:spLocks noGrp="1"/>
          </p:cNvSpPr>
          <p:nvPr>
            <p:ph type="sldNum" sz="quarter" idx="5"/>
          </p:nvPr>
        </p:nvSpPr>
        <p:spPr/>
        <p:txBody>
          <a:bodyPr/>
          <a:lstStyle/>
          <a:p>
            <a:fld id="{B06D391C-4E50-4F67-9822-B31A8A474AFC}" type="slidenum">
              <a:rPr lang="en-US" smtClean="0"/>
              <a:t>20</a:t>
            </a:fld>
            <a:endParaRPr lang="en-US"/>
          </a:p>
        </p:txBody>
      </p:sp>
    </p:spTree>
    <p:extLst>
      <p:ext uri="{BB962C8B-B14F-4D97-AF65-F5344CB8AC3E}">
        <p14:creationId xmlns:p14="http://schemas.microsoft.com/office/powerpoint/2010/main" val="32712518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6D391C-4E50-4F67-9822-B31A8A474AFC}" type="slidenum">
              <a:rPr lang="en-US" smtClean="0"/>
              <a:t>21</a:t>
            </a:fld>
            <a:endParaRPr lang="en-US"/>
          </a:p>
        </p:txBody>
      </p:sp>
    </p:spTree>
    <p:extLst>
      <p:ext uri="{BB962C8B-B14F-4D97-AF65-F5344CB8AC3E}">
        <p14:creationId xmlns:p14="http://schemas.microsoft.com/office/powerpoint/2010/main" val="33816435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6D391C-4E50-4F67-9822-B31A8A474AFC}" type="slidenum">
              <a:rPr lang="en-US" smtClean="0"/>
              <a:t>22</a:t>
            </a:fld>
            <a:endParaRPr lang="en-US"/>
          </a:p>
        </p:txBody>
      </p:sp>
    </p:spTree>
    <p:extLst>
      <p:ext uri="{BB962C8B-B14F-4D97-AF65-F5344CB8AC3E}">
        <p14:creationId xmlns:p14="http://schemas.microsoft.com/office/powerpoint/2010/main" val="2030646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https://towardsdatascience.com/clustering-using-optics-cac1d10ed7a7</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821E4-D87B-44A7-919F-21037BEF67F7}"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0849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CA" dirty="0" err="1"/>
              <a:t>Ruikang</a:t>
            </a:r>
            <a:endParaRPr dirty="0"/>
          </a:p>
        </p:txBody>
      </p:sp>
      <p:sp>
        <p:nvSpPr>
          <p:cNvPr id="88" name="Google Shape;8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https://towardsdatascience.com/clustering-using-optics-cac1d10ed7a7</a:t>
            </a:r>
            <a:r>
              <a:rPr lang="en-US" dirty="0"/>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821E4-D87B-44A7-919F-21037BEF67F7}"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677257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6D391C-4E50-4F67-9822-B31A8A474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656882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6D391C-4E50-4F67-9822-B31A8A474A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737790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06D391C-4E50-4F67-9822-B31A8A474AFC}" type="slidenum">
              <a:rPr lang="en-US" smtClean="0"/>
              <a:t>40</a:t>
            </a:fld>
            <a:endParaRPr lang="en-US"/>
          </a:p>
        </p:txBody>
      </p:sp>
    </p:spTree>
    <p:extLst>
      <p:ext uri="{BB962C8B-B14F-4D97-AF65-F5344CB8AC3E}">
        <p14:creationId xmlns:p14="http://schemas.microsoft.com/office/powerpoint/2010/main" val="1889502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https://academic.oup.com/bib/article/22/1/393/5721075</a:t>
            </a:r>
            <a:endParaRPr lang="en-US" dirty="0"/>
          </a:p>
          <a:p>
            <a:r>
              <a:rPr lang="en-US" dirty="0">
                <a:hlinkClick r:id="rId4"/>
              </a:rPr>
              <a:t>https://towardsdatascience.com/the-5-clustering-algorithms-data-scientists-need-to-know-a36d136ef68</a:t>
            </a:r>
            <a:r>
              <a:rPr lang="en-US" dirty="0"/>
              <a:t> </a:t>
            </a:r>
          </a:p>
          <a:p>
            <a:endParaRPr lang="en-US" dirty="0">
              <a:cs typeface="Calibri"/>
            </a:endParaRPr>
          </a:p>
          <a:p>
            <a:r>
              <a:rPr lang="en-US" b="0" i="0" dirty="0">
                <a:effectLst/>
                <a:latin typeface="Arial" panose="020B0604020202020204" pitchFamily="34" charset="0"/>
              </a:rPr>
              <a:t>Figure 1.1 shows the starting iteration of the algorithm, where k is initialized to two clusters shown here, with two random core points (red triangle and yellow triangle). A line that is equidistant to the triangle points is the decision boundary, by which the points are then assigned to the cluster based on which core point they are closest to. The centroids are also calculated -the white triangles are the calculated centroids for their respective clusters.</a:t>
            </a:r>
          </a:p>
          <a:p>
            <a:r>
              <a:rPr lang="en-US" b="0" i="0" dirty="0">
                <a:effectLst/>
                <a:latin typeface="Arial" panose="020B0604020202020204" pitchFamily="34" charset="0"/>
              </a:rPr>
              <a:t>Figure 1.2 shows a second iteration where the updated centroids are now colored, a new decision boundary is drawn, and the points are re-clustered and recolored. New centroids are calculated again for the next iteration.</a:t>
            </a:r>
          </a:p>
          <a:p>
            <a:r>
              <a:rPr lang="en-US" b="0" i="0" dirty="0">
                <a:effectLst/>
                <a:latin typeface="Arial" panose="020B0604020202020204" pitchFamily="34" charset="0"/>
              </a:rPr>
              <a:t>Figure 1.3 is just a representation of the subsequent iterations that repeat the steps mentioned from Figure 1.1 and Figure 1.2.</a:t>
            </a:r>
          </a:p>
          <a:p>
            <a:r>
              <a:rPr lang="en-US" b="0" i="0" dirty="0">
                <a:effectLst/>
                <a:latin typeface="Arial" panose="020B0604020202020204" pitchFamily="34" charset="0"/>
              </a:rPr>
              <a:t>Figure 1.4 shows that after numerous iterations, the centroids start to converge and the clusters are kept the same. This is an indication that all the points have been considered and clustered properly, and the K-Means Algorithm has finished.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821E4-D87B-44A7-919F-21037BEF67F7}"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0406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https://academic.oup.com/bib/article/22/1/393/5721075</a:t>
            </a:r>
            <a:endParaRPr lang="en-US" dirty="0"/>
          </a:p>
          <a:p>
            <a:r>
              <a:rPr lang="en-US" dirty="0">
                <a:hlinkClick r:id="rId4"/>
              </a:rPr>
              <a:t>https://towardsdatascience.com/the-5-clustering-algorithms-data-scientists-need-to-know-a36d136ef68</a:t>
            </a:r>
            <a:r>
              <a:rPr lang="en-US" dirty="0"/>
              <a:t> </a:t>
            </a:r>
          </a:p>
          <a:p>
            <a:endParaRPr lang="en-US" dirty="0">
              <a:cs typeface="Calibri"/>
            </a:endParaRPr>
          </a:p>
          <a:p>
            <a:r>
              <a:rPr lang="en-US" b="0" i="0" dirty="0">
                <a:effectLst/>
                <a:latin typeface="Arial" panose="020B0604020202020204" pitchFamily="34" charset="0"/>
              </a:rPr>
              <a:t>Figure 1.1 shows the starting iteration of the algorithm, where k is initialized to two clusters shown here, with two random core points (red triangle and yellow triangle). A line that is equidistant to the triangle points is the decision boundary, by which the points are then assigned to the cluster based on which core point they are closest to. The centroids are also calculated -the white triangles are the calculated centroids for their respective clusters.</a:t>
            </a:r>
          </a:p>
          <a:p>
            <a:r>
              <a:rPr lang="en-US" b="0" i="0" dirty="0">
                <a:effectLst/>
                <a:latin typeface="Arial" panose="020B0604020202020204" pitchFamily="34" charset="0"/>
              </a:rPr>
              <a:t>Figure 1.2 shows a second iteration where the updated centroids are now colored, a new decision boundary is drawn, and the points are re-clustered and recolored. New centroids are calculated again for the next iteration.</a:t>
            </a:r>
          </a:p>
          <a:p>
            <a:r>
              <a:rPr lang="en-US" b="0" i="0" dirty="0">
                <a:effectLst/>
                <a:latin typeface="Arial" panose="020B0604020202020204" pitchFamily="34" charset="0"/>
              </a:rPr>
              <a:t>Figure 1.3 is just a representation of the subsequent iterations that repeat the steps mentioned from Figure 1.1 and Figure 1.2.</a:t>
            </a:r>
          </a:p>
          <a:p>
            <a:r>
              <a:rPr lang="en-US" b="0" i="0" dirty="0">
                <a:effectLst/>
                <a:latin typeface="Arial" panose="020B0604020202020204" pitchFamily="34" charset="0"/>
              </a:rPr>
              <a:t>Figure 1.4 shows that after numerous iterations, the centroids start to converge and the clusters are kept the same. This is an indication that all the points have been considered and clustered properly, and the K-Means Algorithm has finished.</a:t>
            </a:r>
            <a:endParaRPr lang="en-US" dirty="0"/>
          </a:p>
          <a:p>
            <a:endParaRPr lang="en-US" dirty="0">
              <a:cs typeface="Calibri"/>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821E4-D87B-44A7-919F-21037BEF67F7}"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941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1.Distortion Score (Figure 2.1):This is a measure of the closeness of data points in a cluster to their mean. It is the sum of squared error (SSE) of all data points in a cluster from their mean. With increasing number of clusters, this score decreases at first rapidly as the model fits better, but then as the optimum point is crossed, starts to overfit and decrease linearly. Thus, the elbow point is the optimum number of clusters, which is k = 2 in our case.</a:t>
            </a:r>
          </a:p>
          <a:p>
            <a:r>
              <a:rPr lang="en-US" b="0" i="0" dirty="0">
                <a:effectLst/>
                <a:latin typeface="Arial" panose="020B0604020202020204" pitchFamily="34" charset="0"/>
              </a:rPr>
              <a:t>2.Silhouette Score (Figure 2.2): The elbow score is sometimes not accurate since it is hard to pinpoint the elbow. Thus, we can confirm our k value from silhouette score. This score is higher when the intra-cluster distance is minimum, and the inter-cluster distance is maximum for the number of clusters. Thus, its highest value corresponds to the optimum number of clusters, which in our case is like elbow method, i.e., k = 2.</a:t>
            </a:r>
            <a:endParaRPr lang="en-US" dirty="0"/>
          </a:p>
        </p:txBody>
      </p:sp>
      <p:sp>
        <p:nvSpPr>
          <p:cNvPr id="4" name="Slide Number Placeholder 3"/>
          <p:cNvSpPr>
            <a:spLocks noGrp="1"/>
          </p:cNvSpPr>
          <p:nvPr>
            <p:ph type="sldNum" sz="quarter" idx="5"/>
          </p:nvPr>
        </p:nvSpPr>
        <p:spPr/>
        <p:txBody>
          <a:bodyPr/>
          <a:lstStyle/>
          <a:p>
            <a:fld id="{B06D391C-4E50-4F67-9822-B31A8A474AFC}" type="slidenum">
              <a:rPr lang="en-US" smtClean="0"/>
              <a:t>6</a:t>
            </a:fld>
            <a:endParaRPr lang="en-US"/>
          </a:p>
        </p:txBody>
      </p:sp>
    </p:spTree>
    <p:extLst>
      <p:ext uri="{BB962C8B-B14F-4D97-AF65-F5344CB8AC3E}">
        <p14:creationId xmlns:p14="http://schemas.microsoft.com/office/powerpoint/2010/main" val="2068324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1.Distortion Score (Figure 2.1):This is a measure of the closeness of data points in a cluster to their mean. It is the sum of squared error (SSE) of all data points in a cluster from their mean. With increasing number of clusters, this score decreases at first rapidly as the model fits better, but then as the optimum point is crossed, starts to overfit and decrease linearly. Thus, the elbow point is the optimum number of clusters, which is k = 2 in our case.</a:t>
            </a:r>
          </a:p>
          <a:p>
            <a:r>
              <a:rPr lang="en-US" b="0" i="0" dirty="0">
                <a:effectLst/>
                <a:latin typeface="Arial" panose="020B0604020202020204" pitchFamily="34" charset="0"/>
              </a:rPr>
              <a:t>2.Silhouette Score (Figure 2.2): The elbow score is sometimes not accurate since it is hard to pinpoint the elbow. Thus, we can confirm our k value from silhouette score. This score is higher when the intra-cluster distance is minimum, and the inter-cluster distance is maximum for the number of clusters. Thus, its highest value corresponds to the optimum number of clusters, which in our case is like elbow method, i.e., k = 2.</a:t>
            </a:r>
            <a:endParaRPr lang="en-US" dirty="0"/>
          </a:p>
        </p:txBody>
      </p:sp>
      <p:sp>
        <p:nvSpPr>
          <p:cNvPr id="4" name="Slide Number Placeholder 3"/>
          <p:cNvSpPr>
            <a:spLocks noGrp="1"/>
          </p:cNvSpPr>
          <p:nvPr>
            <p:ph type="sldNum" sz="quarter" idx="5"/>
          </p:nvPr>
        </p:nvSpPr>
        <p:spPr/>
        <p:txBody>
          <a:bodyPr/>
          <a:lstStyle/>
          <a:p>
            <a:fld id="{B06D391C-4E50-4F67-9822-B31A8A474AFC}" type="slidenum">
              <a:rPr lang="en-US" smtClean="0"/>
              <a:t>7</a:t>
            </a:fld>
            <a:endParaRPr lang="en-US"/>
          </a:p>
        </p:txBody>
      </p:sp>
    </p:spTree>
    <p:extLst>
      <p:ext uri="{BB962C8B-B14F-4D97-AF65-F5344CB8AC3E}">
        <p14:creationId xmlns:p14="http://schemas.microsoft.com/office/powerpoint/2010/main" val="3668314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=3ERPpzrDkVg</a:t>
            </a:r>
          </a:p>
          <a:p>
            <a:endParaRPr lang="en-US" dirty="0">
              <a:cs typeface="Calibri"/>
            </a:endParaRPr>
          </a:p>
          <a:p>
            <a:r>
              <a:rPr lang="en-US" dirty="0">
                <a:cs typeface="Calibri"/>
              </a:rPr>
              <a:t>Radius is the search size from the current point being explored.</a:t>
            </a:r>
          </a:p>
          <a:p>
            <a:endParaRPr lang="en-US" dirty="0">
              <a:cs typeface="Calibri"/>
            </a:endParaRPr>
          </a:p>
          <a:p>
            <a:r>
              <a:rPr lang="en-US" dirty="0">
                <a:cs typeface="Calibri"/>
              </a:rPr>
              <a:t>Bandwidth is the number of points to be included in a search radius for a valid cluster to form.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821E4-D87B-44A7-919F-21037BEF67F7}"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5848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=3ERPpzrDkVg</a:t>
            </a:r>
          </a:p>
          <a:p>
            <a:endParaRPr lang="en-US" dirty="0">
              <a:cs typeface="Calibri"/>
            </a:endParaRPr>
          </a:p>
          <a:p>
            <a:r>
              <a:rPr lang="en-US" dirty="0">
                <a:cs typeface="Calibri"/>
              </a:rPr>
              <a:t>Radius is the search size from the current point being explored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821E4-D87B-44A7-919F-21037BEF67F7}"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75715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=3ERPpzrDkVg</a:t>
            </a:r>
          </a:p>
          <a:p>
            <a:endParaRPr lang="en-US" dirty="0">
              <a:cs typeface="Calibri"/>
            </a:endParaRPr>
          </a:p>
          <a:p>
            <a:r>
              <a:rPr lang="en-US" dirty="0">
                <a:cs typeface="Calibri"/>
              </a:rPr>
              <a:t>Radius is the search size from the current point being explored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A4821E4-D87B-44A7-919F-21037BEF67F7}" type="slidenum">
              <a:rPr kumimoji="0"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9998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2DE4DC-F73B-9C4C-3554-AA952495E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D4B99EF-8CA9-1D0B-01B7-FC937BF5EE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4DD2A2C-39CD-9045-8D9E-A12B11203D47}"/>
              </a:ext>
            </a:extLst>
          </p:cNvPr>
          <p:cNvSpPr>
            <a:spLocks noGrp="1"/>
          </p:cNvSpPr>
          <p:nvPr>
            <p:ph type="dt" sz="half" idx="10"/>
          </p:nvPr>
        </p:nvSpPr>
        <p:spPr/>
        <p:txBody>
          <a:bodyPr/>
          <a:lstStyle/>
          <a:p>
            <a:fld id="{33F275F1-49E5-4604-B286-E950665E9D65}" type="datetimeFigureOut">
              <a:rPr lang="en-US" smtClean="0"/>
              <a:t>5/4/22</a:t>
            </a:fld>
            <a:endParaRPr lang="en-US"/>
          </a:p>
        </p:txBody>
      </p:sp>
      <p:sp>
        <p:nvSpPr>
          <p:cNvPr id="5" name="Footer Placeholder 4">
            <a:extLst>
              <a:ext uri="{FF2B5EF4-FFF2-40B4-BE49-F238E27FC236}">
                <a16:creationId xmlns:a16="http://schemas.microsoft.com/office/drawing/2014/main" id="{B31C23A1-041E-C29C-C67C-1B7E7DF92A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185EEC-8450-E921-7A19-EE5D60E306A2}"/>
              </a:ext>
            </a:extLst>
          </p:cNvPr>
          <p:cNvSpPr>
            <a:spLocks noGrp="1"/>
          </p:cNvSpPr>
          <p:nvPr>
            <p:ph type="sldNum" sz="quarter" idx="12"/>
          </p:nvPr>
        </p:nvSpPr>
        <p:spPr/>
        <p:txBody>
          <a:bodyPr/>
          <a:lstStyle/>
          <a:p>
            <a:fld id="{91F1D985-5158-4E1A-9AB2-E7358D9372B5}" type="slidenum">
              <a:rPr lang="en-US" smtClean="0"/>
              <a:t>‹#›</a:t>
            </a:fld>
            <a:endParaRPr lang="en-US"/>
          </a:p>
        </p:txBody>
      </p:sp>
    </p:spTree>
    <p:extLst>
      <p:ext uri="{BB962C8B-B14F-4D97-AF65-F5344CB8AC3E}">
        <p14:creationId xmlns:p14="http://schemas.microsoft.com/office/powerpoint/2010/main" val="1147565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8B451-608D-8609-0D0E-0BFC835F707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933981-0ADA-BF53-F0B3-011161C751B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24AA7-4AFB-C336-D52E-08FCA3BF6114}"/>
              </a:ext>
            </a:extLst>
          </p:cNvPr>
          <p:cNvSpPr>
            <a:spLocks noGrp="1"/>
          </p:cNvSpPr>
          <p:nvPr>
            <p:ph type="dt" sz="half" idx="10"/>
          </p:nvPr>
        </p:nvSpPr>
        <p:spPr/>
        <p:txBody>
          <a:bodyPr/>
          <a:lstStyle/>
          <a:p>
            <a:fld id="{33F275F1-49E5-4604-B286-E950665E9D65}" type="datetimeFigureOut">
              <a:rPr lang="en-US" smtClean="0"/>
              <a:t>5/4/22</a:t>
            </a:fld>
            <a:endParaRPr lang="en-US"/>
          </a:p>
        </p:txBody>
      </p:sp>
      <p:sp>
        <p:nvSpPr>
          <p:cNvPr id="5" name="Footer Placeholder 4">
            <a:extLst>
              <a:ext uri="{FF2B5EF4-FFF2-40B4-BE49-F238E27FC236}">
                <a16:creationId xmlns:a16="http://schemas.microsoft.com/office/drawing/2014/main" id="{944E53D6-0708-D8F9-C10C-6225EA3ACD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9FAB32-416F-DF44-68FF-C0E976F3E8DE}"/>
              </a:ext>
            </a:extLst>
          </p:cNvPr>
          <p:cNvSpPr>
            <a:spLocks noGrp="1"/>
          </p:cNvSpPr>
          <p:nvPr>
            <p:ph type="sldNum" sz="quarter" idx="12"/>
          </p:nvPr>
        </p:nvSpPr>
        <p:spPr/>
        <p:txBody>
          <a:bodyPr/>
          <a:lstStyle/>
          <a:p>
            <a:fld id="{91F1D985-5158-4E1A-9AB2-E7358D9372B5}" type="slidenum">
              <a:rPr lang="en-US" smtClean="0"/>
              <a:t>‹#›</a:t>
            </a:fld>
            <a:endParaRPr lang="en-US"/>
          </a:p>
        </p:txBody>
      </p:sp>
    </p:spTree>
    <p:extLst>
      <p:ext uri="{BB962C8B-B14F-4D97-AF65-F5344CB8AC3E}">
        <p14:creationId xmlns:p14="http://schemas.microsoft.com/office/powerpoint/2010/main" val="16401597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695034-71B6-5ADC-5533-4FA492C5FE6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506022B-42AA-EA73-6C65-7BCF51D8897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0FC7C1-F148-C6E3-DE53-AAD6AA5D8700}"/>
              </a:ext>
            </a:extLst>
          </p:cNvPr>
          <p:cNvSpPr>
            <a:spLocks noGrp="1"/>
          </p:cNvSpPr>
          <p:nvPr>
            <p:ph type="dt" sz="half" idx="10"/>
          </p:nvPr>
        </p:nvSpPr>
        <p:spPr/>
        <p:txBody>
          <a:bodyPr/>
          <a:lstStyle/>
          <a:p>
            <a:fld id="{33F275F1-49E5-4604-B286-E950665E9D65}" type="datetimeFigureOut">
              <a:rPr lang="en-US" smtClean="0"/>
              <a:t>5/4/22</a:t>
            </a:fld>
            <a:endParaRPr lang="en-US"/>
          </a:p>
        </p:txBody>
      </p:sp>
      <p:sp>
        <p:nvSpPr>
          <p:cNvPr id="5" name="Footer Placeholder 4">
            <a:extLst>
              <a:ext uri="{FF2B5EF4-FFF2-40B4-BE49-F238E27FC236}">
                <a16:creationId xmlns:a16="http://schemas.microsoft.com/office/drawing/2014/main" id="{736AA128-4072-BDF7-64E6-CFD17F6C81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B8298E-86EC-CE0B-6DCD-F0784CAC8FB1}"/>
              </a:ext>
            </a:extLst>
          </p:cNvPr>
          <p:cNvSpPr>
            <a:spLocks noGrp="1"/>
          </p:cNvSpPr>
          <p:nvPr>
            <p:ph type="sldNum" sz="quarter" idx="12"/>
          </p:nvPr>
        </p:nvSpPr>
        <p:spPr/>
        <p:txBody>
          <a:bodyPr/>
          <a:lstStyle/>
          <a:p>
            <a:fld id="{91F1D985-5158-4E1A-9AB2-E7358D9372B5}" type="slidenum">
              <a:rPr lang="en-US" smtClean="0"/>
              <a:t>‹#›</a:t>
            </a:fld>
            <a:endParaRPr lang="en-US"/>
          </a:p>
        </p:txBody>
      </p:sp>
    </p:spTree>
    <p:extLst>
      <p:ext uri="{BB962C8B-B14F-4D97-AF65-F5344CB8AC3E}">
        <p14:creationId xmlns:p14="http://schemas.microsoft.com/office/powerpoint/2010/main" val="28701255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52717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4076638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65637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5/4/22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0038214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5/4/22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66374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5/4/22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68184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998333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344377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814665-75B2-7D24-F778-3F6BF60082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97C694-B3F8-3ED6-4FAC-254D9752BE4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A653CE-10DF-FF02-E692-E159D3AB2B47}"/>
              </a:ext>
            </a:extLst>
          </p:cNvPr>
          <p:cNvSpPr>
            <a:spLocks noGrp="1"/>
          </p:cNvSpPr>
          <p:nvPr>
            <p:ph type="dt" sz="half" idx="10"/>
          </p:nvPr>
        </p:nvSpPr>
        <p:spPr/>
        <p:txBody>
          <a:bodyPr/>
          <a:lstStyle/>
          <a:p>
            <a:fld id="{33F275F1-49E5-4604-B286-E950665E9D65}" type="datetimeFigureOut">
              <a:rPr lang="en-US" smtClean="0"/>
              <a:t>5/4/22</a:t>
            </a:fld>
            <a:endParaRPr lang="en-US"/>
          </a:p>
        </p:txBody>
      </p:sp>
      <p:sp>
        <p:nvSpPr>
          <p:cNvPr id="5" name="Footer Placeholder 4">
            <a:extLst>
              <a:ext uri="{FF2B5EF4-FFF2-40B4-BE49-F238E27FC236}">
                <a16:creationId xmlns:a16="http://schemas.microsoft.com/office/drawing/2014/main" id="{48AED114-80FF-E167-175E-18B0C606CA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064E30-FCD8-F4ED-5279-D5A4A8F5154A}"/>
              </a:ext>
            </a:extLst>
          </p:cNvPr>
          <p:cNvSpPr>
            <a:spLocks noGrp="1"/>
          </p:cNvSpPr>
          <p:nvPr>
            <p:ph type="sldNum" sz="quarter" idx="12"/>
          </p:nvPr>
        </p:nvSpPr>
        <p:spPr/>
        <p:txBody>
          <a:bodyPr/>
          <a:lstStyle/>
          <a:p>
            <a:fld id="{91F1D985-5158-4E1A-9AB2-E7358D9372B5}" type="slidenum">
              <a:rPr lang="en-US" smtClean="0"/>
              <a:t>‹#›</a:t>
            </a:fld>
            <a:endParaRPr lang="en-US"/>
          </a:p>
        </p:txBody>
      </p:sp>
    </p:spTree>
    <p:extLst>
      <p:ext uri="{BB962C8B-B14F-4D97-AF65-F5344CB8AC3E}">
        <p14:creationId xmlns:p14="http://schemas.microsoft.com/office/powerpoint/2010/main" val="172401162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7939095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87014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5/4/22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05832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967BF-E9A9-BCDE-436F-FE80B5DABD3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A2DE3D-42B7-AAD9-E355-8447530832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9B0BB45-18E4-D7C6-3466-2C3ADF14F75F}"/>
              </a:ext>
            </a:extLst>
          </p:cNvPr>
          <p:cNvSpPr>
            <a:spLocks noGrp="1"/>
          </p:cNvSpPr>
          <p:nvPr>
            <p:ph type="dt" sz="half" idx="10"/>
          </p:nvPr>
        </p:nvSpPr>
        <p:spPr/>
        <p:txBody>
          <a:bodyPr/>
          <a:lstStyle/>
          <a:p>
            <a:fld id="{33F275F1-49E5-4604-B286-E950665E9D65}" type="datetimeFigureOut">
              <a:rPr lang="en-US" smtClean="0"/>
              <a:t>5/4/22</a:t>
            </a:fld>
            <a:endParaRPr lang="en-US"/>
          </a:p>
        </p:txBody>
      </p:sp>
      <p:sp>
        <p:nvSpPr>
          <p:cNvPr id="5" name="Footer Placeholder 4">
            <a:extLst>
              <a:ext uri="{FF2B5EF4-FFF2-40B4-BE49-F238E27FC236}">
                <a16:creationId xmlns:a16="http://schemas.microsoft.com/office/drawing/2014/main" id="{1CBC0CE6-BCE9-8EBA-D2B9-35EBC8B75A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65FE5D-BA9B-D4FF-990D-DBDBE07C16F6}"/>
              </a:ext>
            </a:extLst>
          </p:cNvPr>
          <p:cNvSpPr>
            <a:spLocks noGrp="1"/>
          </p:cNvSpPr>
          <p:nvPr>
            <p:ph type="sldNum" sz="quarter" idx="12"/>
          </p:nvPr>
        </p:nvSpPr>
        <p:spPr/>
        <p:txBody>
          <a:bodyPr/>
          <a:lstStyle/>
          <a:p>
            <a:fld id="{91F1D985-5158-4E1A-9AB2-E7358D9372B5}" type="slidenum">
              <a:rPr lang="en-US" smtClean="0"/>
              <a:t>‹#›</a:t>
            </a:fld>
            <a:endParaRPr lang="en-US"/>
          </a:p>
        </p:txBody>
      </p:sp>
    </p:spTree>
    <p:extLst>
      <p:ext uri="{BB962C8B-B14F-4D97-AF65-F5344CB8AC3E}">
        <p14:creationId xmlns:p14="http://schemas.microsoft.com/office/powerpoint/2010/main" val="2309100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AFD46-1ED8-D081-9001-6E21B4D2FCA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C2900F-699D-19C9-E72F-9AB20DCF05B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BFD8C70-BB4F-55A5-A712-97C7DDF026E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5594C5-BD3F-9B48-6FE9-702C1E53E89D}"/>
              </a:ext>
            </a:extLst>
          </p:cNvPr>
          <p:cNvSpPr>
            <a:spLocks noGrp="1"/>
          </p:cNvSpPr>
          <p:nvPr>
            <p:ph type="dt" sz="half" idx="10"/>
          </p:nvPr>
        </p:nvSpPr>
        <p:spPr/>
        <p:txBody>
          <a:bodyPr/>
          <a:lstStyle/>
          <a:p>
            <a:fld id="{33F275F1-49E5-4604-B286-E950665E9D65}" type="datetimeFigureOut">
              <a:rPr lang="en-US" smtClean="0"/>
              <a:t>5/4/22</a:t>
            </a:fld>
            <a:endParaRPr lang="en-US"/>
          </a:p>
        </p:txBody>
      </p:sp>
      <p:sp>
        <p:nvSpPr>
          <p:cNvPr id="6" name="Footer Placeholder 5">
            <a:extLst>
              <a:ext uri="{FF2B5EF4-FFF2-40B4-BE49-F238E27FC236}">
                <a16:creationId xmlns:a16="http://schemas.microsoft.com/office/drawing/2014/main" id="{6EBC47F3-F86C-F90C-81F5-29ECCE3B89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ED6C07E-1D2D-CB95-F0C8-1E0634DB034A}"/>
              </a:ext>
            </a:extLst>
          </p:cNvPr>
          <p:cNvSpPr>
            <a:spLocks noGrp="1"/>
          </p:cNvSpPr>
          <p:nvPr>
            <p:ph type="sldNum" sz="quarter" idx="12"/>
          </p:nvPr>
        </p:nvSpPr>
        <p:spPr/>
        <p:txBody>
          <a:bodyPr/>
          <a:lstStyle/>
          <a:p>
            <a:fld id="{91F1D985-5158-4E1A-9AB2-E7358D9372B5}" type="slidenum">
              <a:rPr lang="en-US" smtClean="0"/>
              <a:t>‹#›</a:t>
            </a:fld>
            <a:endParaRPr lang="en-US"/>
          </a:p>
        </p:txBody>
      </p:sp>
    </p:spTree>
    <p:extLst>
      <p:ext uri="{BB962C8B-B14F-4D97-AF65-F5344CB8AC3E}">
        <p14:creationId xmlns:p14="http://schemas.microsoft.com/office/powerpoint/2010/main" val="6588729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16BED9-DC10-F17C-761B-A148B989E6D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9DF16B7-1E96-DFFF-43D9-8D392BA27A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427C615-5235-867B-1AB3-B5A0B172879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4B2087-609F-EF2C-C3B4-DF0B3191E08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BDB0A33-9782-771F-650B-799150BCDF6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AB1B54E-AC51-EEFA-0B4C-64477C422CA8}"/>
              </a:ext>
            </a:extLst>
          </p:cNvPr>
          <p:cNvSpPr>
            <a:spLocks noGrp="1"/>
          </p:cNvSpPr>
          <p:nvPr>
            <p:ph type="dt" sz="half" idx="10"/>
          </p:nvPr>
        </p:nvSpPr>
        <p:spPr/>
        <p:txBody>
          <a:bodyPr/>
          <a:lstStyle/>
          <a:p>
            <a:fld id="{33F275F1-49E5-4604-B286-E950665E9D65}" type="datetimeFigureOut">
              <a:rPr lang="en-US" smtClean="0"/>
              <a:t>5/4/22</a:t>
            </a:fld>
            <a:endParaRPr lang="en-US"/>
          </a:p>
        </p:txBody>
      </p:sp>
      <p:sp>
        <p:nvSpPr>
          <p:cNvPr id="8" name="Footer Placeholder 7">
            <a:extLst>
              <a:ext uri="{FF2B5EF4-FFF2-40B4-BE49-F238E27FC236}">
                <a16:creationId xmlns:a16="http://schemas.microsoft.com/office/drawing/2014/main" id="{60F051A3-F89B-FE47-B108-A5F8BCB020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E0491C-2782-AE84-9B3E-F9E3653CE11B}"/>
              </a:ext>
            </a:extLst>
          </p:cNvPr>
          <p:cNvSpPr>
            <a:spLocks noGrp="1"/>
          </p:cNvSpPr>
          <p:nvPr>
            <p:ph type="sldNum" sz="quarter" idx="12"/>
          </p:nvPr>
        </p:nvSpPr>
        <p:spPr/>
        <p:txBody>
          <a:bodyPr/>
          <a:lstStyle/>
          <a:p>
            <a:fld id="{91F1D985-5158-4E1A-9AB2-E7358D9372B5}" type="slidenum">
              <a:rPr lang="en-US" smtClean="0"/>
              <a:t>‹#›</a:t>
            </a:fld>
            <a:endParaRPr lang="en-US"/>
          </a:p>
        </p:txBody>
      </p:sp>
    </p:spTree>
    <p:extLst>
      <p:ext uri="{BB962C8B-B14F-4D97-AF65-F5344CB8AC3E}">
        <p14:creationId xmlns:p14="http://schemas.microsoft.com/office/powerpoint/2010/main" val="37467539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E9FB5-D949-6972-CAED-6D4CB39A9F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235ADA0-5D6F-7361-4E6B-321882E154D3}"/>
              </a:ext>
            </a:extLst>
          </p:cNvPr>
          <p:cNvSpPr>
            <a:spLocks noGrp="1"/>
          </p:cNvSpPr>
          <p:nvPr>
            <p:ph type="dt" sz="half" idx="10"/>
          </p:nvPr>
        </p:nvSpPr>
        <p:spPr/>
        <p:txBody>
          <a:bodyPr/>
          <a:lstStyle/>
          <a:p>
            <a:fld id="{33F275F1-49E5-4604-B286-E950665E9D65}" type="datetimeFigureOut">
              <a:rPr lang="en-US" smtClean="0"/>
              <a:t>5/4/22</a:t>
            </a:fld>
            <a:endParaRPr lang="en-US"/>
          </a:p>
        </p:txBody>
      </p:sp>
      <p:sp>
        <p:nvSpPr>
          <p:cNvPr id="4" name="Footer Placeholder 3">
            <a:extLst>
              <a:ext uri="{FF2B5EF4-FFF2-40B4-BE49-F238E27FC236}">
                <a16:creationId xmlns:a16="http://schemas.microsoft.com/office/drawing/2014/main" id="{986038EE-226A-94DA-2F46-5C092AC8B7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461CA89-13A2-4055-B2E6-B17BCBB62103}"/>
              </a:ext>
            </a:extLst>
          </p:cNvPr>
          <p:cNvSpPr>
            <a:spLocks noGrp="1"/>
          </p:cNvSpPr>
          <p:nvPr>
            <p:ph type="sldNum" sz="quarter" idx="12"/>
          </p:nvPr>
        </p:nvSpPr>
        <p:spPr/>
        <p:txBody>
          <a:bodyPr/>
          <a:lstStyle/>
          <a:p>
            <a:fld id="{91F1D985-5158-4E1A-9AB2-E7358D9372B5}" type="slidenum">
              <a:rPr lang="en-US" smtClean="0"/>
              <a:t>‹#›</a:t>
            </a:fld>
            <a:endParaRPr lang="en-US"/>
          </a:p>
        </p:txBody>
      </p:sp>
    </p:spTree>
    <p:extLst>
      <p:ext uri="{BB962C8B-B14F-4D97-AF65-F5344CB8AC3E}">
        <p14:creationId xmlns:p14="http://schemas.microsoft.com/office/powerpoint/2010/main" val="31590241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0E672C-7272-FC72-37A4-92E5AF3C2E5E}"/>
              </a:ext>
            </a:extLst>
          </p:cNvPr>
          <p:cNvSpPr>
            <a:spLocks noGrp="1"/>
          </p:cNvSpPr>
          <p:nvPr>
            <p:ph type="dt" sz="half" idx="10"/>
          </p:nvPr>
        </p:nvSpPr>
        <p:spPr/>
        <p:txBody>
          <a:bodyPr/>
          <a:lstStyle/>
          <a:p>
            <a:fld id="{33F275F1-49E5-4604-B286-E950665E9D65}" type="datetimeFigureOut">
              <a:rPr lang="en-US" smtClean="0"/>
              <a:t>5/4/22</a:t>
            </a:fld>
            <a:endParaRPr lang="en-US"/>
          </a:p>
        </p:txBody>
      </p:sp>
      <p:sp>
        <p:nvSpPr>
          <p:cNvPr id="3" name="Footer Placeholder 2">
            <a:extLst>
              <a:ext uri="{FF2B5EF4-FFF2-40B4-BE49-F238E27FC236}">
                <a16:creationId xmlns:a16="http://schemas.microsoft.com/office/drawing/2014/main" id="{77AA1B36-7C4E-3CB0-BE4F-F638974E650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1C81C3-090B-68C0-4E36-0B02F05DCC32}"/>
              </a:ext>
            </a:extLst>
          </p:cNvPr>
          <p:cNvSpPr>
            <a:spLocks noGrp="1"/>
          </p:cNvSpPr>
          <p:nvPr>
            <p:ph type="sldNum" sz="quarter" idx="12"/>
          </p:nvPr>
        </p:nvSpPr>
        <p:spPr/>
        <p:txBody>
          <a:bodyPr/>
          <a:lstStyle/>
          <a:p>
            <a:fld id="{91F1D985-5158-4E1A-9AB2-E7358D9372B5}" type="slidenum">
              <a:rPr lang="en-US" smtClean="0"/>
              <a:t>‹#›</a:t>
            </a:fld>
            <a:endParaRPr lang="en-US"/>
          </a:p>
        </p:txBody>
      </p:sp>
    </p:spTree>
    <p:extLst>
      <p:ext uri="{BB962C8B-B14F-4D97-AF65-F5344CB8AC3E}">
        <p14:creationId xmlns:p14="http://schemas.microsoft.com/office/powerpoint/2010/main" val="301680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18289-E0B3-E684-2532-7F34FC792C7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A5EF94A-5296-931E-D5E5-B363EF2BD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A37CBE-C4EB-4C85-214B-8EFC9E6063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8ADB06-DC90-5119-A168-5A5DFA72CD05}"/>
              </a:ext>
            </a:extLst>
          </p:cNvPr>
          <p:cNvSpPr>
            <a:spLocks noGrp="1"/>
          </p:cNvSpPr>
          <p:nvPr>
            <p:ph type="dt" sz="half" idx="10"/>
          </p:nvPr>
        </p:nvSpPr>
        <p:spPr/>
        <p:txBody>
          <a:bodyPr/>
          <a:lstStyle/>
          <a:p>
            <a:fld id="{33F275F1-49E5-4604-B286-E950665E9D65}" type="datetimeFigureOut">
              <a:rPr lang="en-US" smtClean="0"/>
              <a:t>5/4/22</a:t>
            </a:fld>
            <a:endParaRPr lang="en-US"/>
          </a:p>
        </p:txBody>
      </p:sp>
      <p:sp>
        <p:nvSpPr>
          <p:cNvPr id="6" name="Footer Placeholder 5">
            <a:extLst>
              <a:ext uri="{FF2B5EF4-FFF2-40B4-BE49-F238E27FC236}">
                <a16:creationId xmlns:a16="http://schemas.microsoft.com/office/drawing/2014/main" id="{F380E7E0-6C1E-742D-CEDE-BE0DD6C50A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0EDED7-8E6E-7FB8-916C-D023515E5B3D}"/>
              </a:ext>
            </a:extLst>
          </p:cNvPr>
          <p:cNvSpPr>
            <a:spLocks noGrp="1"/>
          </p:cNvSpPr>
          <p:nvPr>
            <p:ph type="sldNum" sz="quarter" idx="12"/>
          </p:nvPr>
        </p:nvSpPr>
        <p:spPr/>
        <p:txBody>
          <a:bodyPr/>
          <a:lstStyle/>
          <a:p>
            <a:fld id="{91F1D985-5158-4E1A-9AB2-E7358D9372B5}" type="slidenum">
              <a:rPr lang="en-US" smtClean="0"/>
              <a:t>‹#›</a:t>
            </a:fld>
            <a:endParaRPr lang="en-US"/>
          </a:p>
        </p:txBody>
      </p:sp>
    </p:spTree>
    <p:extLst>
      <p:ext uri="{BB962C8B-B14F-4D97-AF65-F5344CB8AC3E}">
        <p14:creationId xmlns:p14="http://schemas.microsoft.com/office/powerpoint/2010/main" val="24600692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7AB94-E6FC-06A6-E042-669CF4AB46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1819FF3-59B5-CE6D-9216-1679A9B23E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370782-1C1E-7639-0507-E9AA28D57F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0837E-FA80-FAE4-B3D9-650BBFB45141}"/>
              </a:ext>
            </a:extLst>
          </p:cNvPr>
          <p:cNvSpPr>
            <a:spLocks noGrp="1"/>
          </p:cNvSpPr>
          <p:nvPr>
            <p:ph type="dt" sz="half" idx="10"/>
          </p:nvPr>
        </p:nvSpPr>
        <p:spPr/>
        <p:txBody>
          <a:bodyPr/>
          <a:lstStyle/>
          <a:p>
            <a:fld id="{33F275F1-49E5-4604-B286-E950665E9D65}" type="datetimeFigureOut">
              <a:rPr lang="en-US" smtClean="0"/>
              <a:t>5/4/22</a:t>
            </a:fld>
            <a:endParaRPr lang="en-US"/>
          </a:p>
        </p:txBody>
      </p:sp>
      <p:sp>
        <p:nvSpPr>
          <p:cNvPr id="6" name="Footer Placeholder 5">
            <a:extLst>
              <a:ext uri="{FF2B5EF4-FFF2-40B4-BE49-F238E27FC236}">
                <a16:creationId xmlns:a16="http://schemas.microsoft.com/office/drawing/2014/main" id="{4FC94DF2-CCDF-FE20-689A-96779BEAF9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5D8335-A57B-A223-37D1-E14500BF7306}"/>
              </a:ext>
            </a:extLst>
          </p:cNvPr>
          <p:cNvSpPr>
            <a:spLocks noGrp="1"/>
          </p:cNvSpPr>
          <p:nvPr>
            <p:ph type="sldNum" sz="quarter" idx="12"/>
          </p:nvPr>
        </p:nvSpPr>
        <p:spPr/>
        <p:txBody>
          <a:bodyPr/>
          <a:lstStyle/>
          <a:p>
            <a:fld id="{91F1D985-5158-4E1A-9AB2-E7358D9372B5}" type="slidenum">
              <a:rPr lang="en-US" smtClean="0"/>
              <a:t>‹#›</a:t>
            </a:fld>
            <a:endParaRPr lang="en-US"/>
          </a:p>
        </p:txBody>
      </p:sp>
    </p:spTree>
    <p:extLst>
      <p:ext uri="{BB962C8B-B14F-4D97-AF65-F5344CB8AC3E}">
        <p14:creationId xmlns:p14="http://schemas.microsoft.com/office/powerpoint/2010/main" val="14213880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014695-D288-54C7-857E-5D6E8C50F5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34BCCC-DD2B-BED0-EC14-ACBB176B08A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1590255-1294-FBE9-EBE4-0C0459C25C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F275F1-49E5-4604-B286-E950665E9D65}" type="datetimeFigureOut">
              <a:rPr lang="en-US" smtClean="0"/>
              <a:t>5/4/22</a:t>
            </a:fld>
            <a:endParaRPr lang="en-US"/>
          </a:p>
        </p:txBody>
      </p:sp>
      <p:sp>
        <p:nvSpPr>
          <p:cNvPr id="5" name="Footer Placeholder 4">
            <a:extLst>
              <a:ext uri="{FF2B5EF4-FFF2-40B4-BE49-F238E27FC236}">
                <a16:creationId xmlns:a16="http://schemas.microsoft.com/office/drawing/2014/main" id="{DD4C073F-C246-B270-0365-6934CC5AD9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5D1CDB-C0EE-C5A4-F84F-5534B8E67E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F1D985-5158-4E1A-9AB2-E7358D9372B5}" type="slidenum">
              <a:rPr lang="en-US" smtClean="0"/>
              <a:t>‹#›</a:t>
            </a:fld>
            <a:endParaRPr lang="en-US"/>
          </a:p>
        </p:txBody>
      </p:sp>
    </p:spTree>
    <p:extLst>
      <p:ext uri="{BB962C8B-B14F-4D97-AF65-F5344CB8AC3E}">
        <p14:creationId xmlns:p14="http://schemas.microsoft.com/office/powerpoint/2010/main" val="6806059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5/4/22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7684921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3.JPG"/></Relationships>
</file>

<file path=ppt/slides/_rels/slide25.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32.JPG"/></Relationships>
</file>

<file path=ppt/slides/_rels/slide26.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36.JP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hyperlink" Target="https://dev2u.net/2021/06/03/chapter-18-clustering-based-on-density-dbscan-and-optics-machine-learning-with-r-the-tidyverse-and-mlr/" TargetMode="Externa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hyperlink" Target="https://doi.org/10.1093/bib/bbz170"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hyperlink" Target="https://towardsdatascience.com/the-5-clustering-algorithms-data-scientists-need-to-know-a36d136ef68" TargetMode="Externa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
          <p:cNvSpPr txBox="1">
            <a:spLocks noGrp="1"/>
          </p:cNvSpPr>
          <p:nvPr>
            <p:ph type="ctrTitle"/>
          </p:nvPr>
        </p:nvSpPr>
        <p:spPr>
          <a:xfrm>
            <a:off x="1524000" y="1211094"/>
            <a:ext cx="9144000" cy="165576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CA" dirty="0"/>
              <a:t>VIP: CPT Project</a:t>
            </a:r>
            <a:endParaRPr dirty="0"/>
          </a:p>
        </p:txBody>
      </p:sp>
      <p:sp>
        <p:nvSpPr>
          <p:cNvPr id="85" name="Google Shape;85;p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2400"/>
              <a:buNone/>
            </a:pPr>
            <a:r>
              <a:rPr lang="en-CA" dirty="0"/>
              <a:t>CPT data clustering </a:t>
            </a:r>
            <a:r>
              <a:rPr lang="en-US" dirty="0"/>
              <a:t>using Machine Learning </a:t>
            </a:r>
            <a:r>
              <a:rPr lang="en-US" dirty="0" err="1"/>
              <a:t>algotithms</a:t>
            </a:r>
            <a:endParaRPr lang="en-US" dirty="0"/>
          </a:p>
          <a:p>
            <a:pPr marL="0" lvl="0" indent="0" algn="ctr" rtl="0">
              <a:lnSpc>
                <a:spcPct val="90000"/>
              </a:lnSpc>
              <a:spcBef>
                <a:spcPts val="0"/>
              </a:spcBef>
              <a:spcAft>
                <a:spcPts val="0"/>
              </a:spcAft>
              <a:buClr>
                <a:schemeClr val="dk1"/>
              </a:buClr>
              <a:buSzPts val="2400"/>
              <a:buNone/>
            </a:pPr>
            <a:r>
              <a:rPr lang="en-US" altLang="zh-CN" dirty="0"/>
              <a:t>&amp; the exploration of the deep learning methods</a:t>
            </a:r>
          </a:p>
          <a:p>
            <a:pPr marL="0" lvl="0" indent="0" algn="ctr" rtl="0">
              <a:lnSpc>
                <a:spcPct val="90000"/>
              </a:lnSpc>
              <a:spcBef>
                <a:spcPts val="0"/>
              </a:spcBef>
              <a:spcAft>
                <a:spcPts val="0"/>
              </a:spcAft>
              <a:buClr>
                <a:schemeClr val="dk1"/>
              </a:buClr>
              <a:buSzPts val="2400"/>
              <a:buNone/>
            </a:pPr>
            <a:endParaRPr lang="en-US" dirty="0"/>
          </a:p>
          <a:p>
            <a:pPr lvl="0">
              <a:spcBef>
                <a:spcPts val="0"/>
              </a:spcBef>
              <a:buClr>
                <a:schemeClr val="dk1"/>
              </a:buClr>
              <a:buSzPts val="2400"/>
            </a:pPr>
            <a:r>
              <a:rPr lang="en-US" dirty="0"/>
              <a:t>	---</a:t>
            </a:r>
            <a:r>
              <a:rPr lang="en-US" dirty="0" err="1"/>
              <a:t>Abhijat</a:t>
            </a:r>
            <a:r>
              <a:rPr lang="en-US" dirty="0"/>
              <a:t> Chauhan, </a:t>
            </a:r>
            <a:r>
              <a:rPr lang="en-US" dirty="0" err="1"/>
              <a:t>Ruikang</a:t>
            </a:r>
            <a:r>
              <a:rPr lang="en-US" dirty="0"/>
              <a:t> Li and </a:t>
            </a:r>
            <a:r>
              <a:rPr lang="en-US" dirty="0" err="1"/>
              <a:t>Ramsha</a:t>
            </a:r>
            <a:r>
              <a:rPr lang="en-US" dirty="0"/>
              <a:t> </a:t>
            </a:r>
            <a:r>
              <a:rPr lang="en-US" dirty="0" err="1"/>
              <a:t>Aasim</a:t>
            </a:r>
            <a:endParaRPr lang="en-US" dirty="0"/>
          </a:p>
          <a:p>
            <a:pPr marL="0" lvl="0" indent="0" algn="ctr" rtl="0">
              <a:lnSpc>
                <a:spcPct val="90000"/>
              </a:lnSpc>
              <a:spcBef>
                <a:spcPts val="0"/>
              </a:spcBef>
              <a:spcAft>
                <a:spcPts val="0"/>
              </a:spcAft>
              <a:buClr>
                <a:schemeClr val="dk1"/>
              </a:buClr>
              <a:buSzPts val="2400"/>
              <a:buNone/>
            </a:pPr>
            <a:r>
              <a:rPr lang="en-US" dirty="0"/>
              <a:t>	Guided by </a:t>
            </a:r>
            <a:r>
              <a:rPr lang="en-US" dirty="0" err="1"/>
              <a:t>Chenying</a:t>
            </a:r>
            <a:r>
              <a:rPr lang="en-US" dirty="0"/>
              <a:t> Liu</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074B14-0B8D-4783-A7F7-85265D8DE964}"/>
              </a:ext>
            </a:extLst>
          </p:cNvPr>
          <p:cNvSpPr>
            <a:spLocks noGrp="1"/>
          </p:cNvSpPr>
          <p:nvPr>
            <p:ph type="title"/>
          </p:nvPr>
        </p:nvSpPr>
        <p:spPr>
          <a:xfrm>
            <a:off x="950976" y="700186"/>
            <a:ext cx="5374494" cy="1188720"/>
          </a:xfrm>
        </p:spPr>
        <p:txBody>
          <a:bodyPr anchor="ctr">
            <a:normAutofit/>
          </a:bodyPr>
          <a:lstStyle/>
          <a:p>
            <a:r>
              <a:rPr lang="en-US" dirty="0">
                <a:solidFill>
                  <a:schemeClr val="bg1"/>
                </a:solidFill>
                <a:cs typeface="Calibri Light"/>
              </a:rPr>
              <a:t>Clustering: Mean-Shift</a:t>
            </a:r>
          </a:p>
        </p:txBody>
      </p:sp>
      <p:sp>
        <p:nvSpPr>
          <p:cNvPr id="3" name="Content Placeholder 2">
            <a:extLst>
              <a:ext uri="{FF2B5EF4-FFF2-40B4-BE49-F238E27FC236}">
                <a16:creationId xmlns:a16="http://schemas.microsoft.com/office/drawing/2014/main" id="{A6F7F562-E4A6-4FE3-878E-4E7A628FF160}"/>
              </a:ext>
            </a:extLst>
          </p:cNvPr>
          <p:cNvSpPr>
            <a:spLocks noGrp="1"/>
          </p:cNvSpPr>
          <p:nvPr>
            <p:ph idx="1"/>
          </p:nvPr>
        </p:nvSpPr>
        <p:spPr>
          <a:xfrm>
            <a:off x="950976" y="1648533"/>
            <a:ext cx="5374494" cy="4472104"/>
          </a:xfrm>
        </p:spPr>
        <p:txBody>
          <a:bodyPr vert="horz" lIns="91440" tIns="45720" rIns="91440" bIns="45720" rtlCol="0">
            <a:noAutofit/>
          </a:bodyPr>
          <a:lstStyle/>
          <a:p>
            <a:pPr marL="342900" indent="-342900">
              <a:buAutoNum type="arabicPeriod"/>
            </a:pPr>
            <a:r>
              <a:rPr lang="en-US" sz="1400" dirty="0">
                <a:solidFill>
                  <a:schemeClr val="bg1"/>
                </a:solidFill>
                <a:cs typeface="Calibri" panose="020F0502020204030204"/>
              </a:rPr>
              <a:t>Similar to K-Means, except it does not preset k number of clusters.</a:t>
            </a:r>
          </a:p>
          <a:p>
            <a:pPr marL="342900" indent="-342900">
              <a:buAutoNum type="arabicPeriod"/>
            </a:pPr>
            <a:r>
              <a:rPr lang="en-US" sz="1400" dirty="0">
                <a:solidFill>
                  <a:schemeClr val="bg1"/>
                </a:solidFill>
                <a:cs typeface="Calibri" panose="020F0502020204030204"/>
              </a:rPr>
              <a:t>Parameters</a:t>
            </a:r>
          </a:p>
          <a:p>
            <a:pPr marL="800100" lvl="1">
              <a:buAutoNum type="arabicPeriod"/>
            </a:pPr>
            <a:r>
              <a:rPr lang="en-US" sz="1400" dirty="0">
                <a:solidFill>
                  <a:schemeClr val="bg1"/>
                </a:solidFill>
                <a:cs typeface="Calibri" panose="020F0502020204030204"/>
              </a:rPr>
              <a:t>Radius/Bandwidth</a:t>
            </a:r>
          </a:p>
          <a:p>
            <a:pPr marL="342900" indent="-342900">
              <a:buAutoNum type="arabicPeriod"/>
            </a:pPr>
            <a:r>
              <a:rPr lang="en-US" sz="1400" dirty="0">
                <a:solidFill>
                  <a:schemeClr val="bg1"/>
                </a:solidFill>
                <a:cs typeface="Calibri" panose="020F0502020204030204"/>
              </a:rPr>
              <a:t>Geometric Evaluation: Distances between points</a:t>
            </a:r>
          </a:p>
          <a:p>
            <a:pPr marL="342900" indent="-342900">
              <a:buAutoNum type="arabicPeriod"/>
            </a:pPr>
            <a:r>
              <a:rPr lang="en-US" sz="1400" dirty="0">
                <a:solidFill>
                  <a:schemeClr val="bg1"/>
                </a:solidFill>
                <a:cs typeface="Calibri" panose="020F0502020204030204"/>
              </a:rPr>
              <a:t>Pros (Mean Shift Intro, 2016)</a:t>
            </a:r>
            <a:endParaRPr lang="en-US" sz="1400" dirty="0">
              <a:solidFill>
                <a:schemeClr val="bg1"/>
              </a:solidFill>
              <a:ea typeface="+mn-lt"/>
              <a:cs typeface="+mn-lt"/>
            </a:endParaRPr>
          </a:p>
          <a:p>
            <a:pPr marL="800100" lvl="1">
              <a:buAutoNum type="arabicPeriod"/>
            </a:pPr>
            <a:r>
              <a:rPr lang="en-US" sz="1400" dirty="0">
                <a:solidFill>
                  <a:schemeClr val="bg1"/>
                </a:solidFill>
                <a:cs typeface="Calibri" panose="020F0502020204030204"/>
              </a:rPr>
              <a:t>Does not require a predetermined number of clusters</a:t>
            </a:r>
          </a:p>
          <a:p>
            <a:pPr marL="800100" lvl="1">
              <a:buAutoNum type="arabicPeriod"/>
            </a:pPr>
            <a:r>
              <a:rPr lang="en-US" sz="1400" dirty="0">
                <a:solidFill>
                  <a:schemeClr val="bg1"/>
                </a:solidFill>
                <a:cs typeface="Calibri" panose="020F0502020204030204"/>
              </a:rPr>
              <a:t>Identifies outliers as noises – good for avoiding overfitting</a:t>
            </a:r>
          </a:p>
          <a:p>
            <a:pPr marL="342900" indent="-342900">
              <a:buFont typeface="Arial" panose="020B0604020202020204" pitchFamily="34" charset="0"/>
              <a:buAutoNum type="arabicPeriod"/>
            </a:pPr>
            <a:r>
              <a:rPr lang="en-US" sz="1400" dirty="0">
                <a:solidFill>
                  <a:schemeClr val="bg1"/>
                </a:solidFill>
                <a:cs typeface="Calibri" panose="020F0502020204030204"/>
              </a:rPr>
              <a:t>Cons (Karim et al, 2021)</a:t>
            </a:r>
            <a:endParaRPr lang="en-US" sz="1400" dirty="0">
              <a:solidFill>
                <a:schemeClr val="bg1"/>
              </a:solidFill>
              <a:ea typeface="+mn-lt"/>
              <a:cs typeface="+mn-lt"/>
            </a:endParaRPr>
          </a:p>
          <a:p>
            <a:pPr marL="800100" lvl="1">
              <a:buAutoNum type="arabicPeriod"/>
            </a:pPr>
            <a:r>
              <a:rPr lang="en-US" sz="1400" dirty="0">
                <a:solidFill>
                  <a:schemeClr val="bg1"/>
                </a:solidFill>
                <a:cs typeface="Calibri" panose="020F0502020204030204"/>
              </a:rPr>
              <a:t>Does not work well with clusters that have varying densities: i.e. different distance thresholds</a:t>
            </a:r>
          </a:p>
        </p:txBody>
      </p:sp>
      <p:pic>
        <p:nvPicPr>
          <p:cNvPr id="6" name="Picture 5" descr="A picture containing nature&#10;&#10;Description automatically generated">
            <a:extLst>
              <a:ext uri="{FF2B5EF4-FFF2-40B4-BE49-F238E27FC236}">
                <a16:creationId xmlns:a16="http://schemas.microsoft.com/office/drawing/2014/main" id="{F0DCB068-5AA5-5D2D-A565-8C6F03D629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1588" y="125579"/>
            <a:ext cx="3040021" cy="3135770"/>
          </a:xfrm>
          <a:prstGeom prst="rect">
            <a:avLst/>
          </a:prstGeom>
        </p:spPr>
      </p:pic>
      <p:sp>
        <p:nvSpPr>
          <p:cNvPr id="11" name="TextBox 10">
            <a:extLst>
              <a:ext uri="{FF2B5EF4-FFF2-40B4-BE49-F238E27FC236}">
                <a16:creationId xmlns:a16="http://schemas.microsoft.com/office/drawing/2014/main" id="{F48CB6B7-A718-FF2A-0F4A-06F37A5ADFE7}"/>
              </a:ext>
            </a:extLst>
          </p:cNvPr>
          <p:cNvSpPr txBox="1"/>
          <p:nvPr/>
        </p:nvSpPr>
        <p:spPr>
          <a:xfrm>
            <a:off x="7600115" y="3165765"/>
            <a:ext cx="3462965" cy="430887"/>
          </a:xfrm>
          <a:prstGeom prst="rect">
            <a:avLst/>
          </a:prstGeom>
          <a:noFill/>
        </p:spPr>
        <p:txBody>
          <a:bodyPr wrap="square" rtlCol="0">
            <a:spAutoFit/>
          </a:bodyPr>
          <a:lstStyle/>
          <a:p>
            <a:pPr algn="ctr"/>
            <a:r>
              <a:rPr lang="en-US" sz="1100" b="1" i="1" dirty="0"/>
              <a:t>Figure 4.1</a:t>
            </a:r>
            <a:r>
              <a:rPr lang="en-US" sz="1100" i="1" dirty="0"/>
              <a:t> - Start with a set of points in a graph, black dots as centroids (</a:t>
            </a:r>
            <a:r>
              <a:rPr lang="en-US" sz="1100" i="1" dirty="0" err="1"/>
              <a:t>Geif</a:t>
            </a:r>
            <a:r>
              <a:rPr lang="en-US" sz="1100" i="1" dirty="0"/>
              <a:t>, 2018)</a:t>
            </a:r>
            <a:endParaRPr lang="en-US" sz="1100" b="1" i="1" dirty="0"/>
          </a:p>
        </p:txBody>
      </p:sp>
      <p:pic>
        <p:nvPicPr>
          <p:cNvPr id="13" name="Picture 12" descr="Background pattern&#10;&#10;Description automatically generated">
            <a:extLst>
              <a:ext uri="{FF2B5EF4-FFF2-40B4-BE49-F238E27FC236}">
                <a16:creationId xmlns:a16="http://schemas.microsoft.com/office/drawing/2014/main" id="{23D95AAF-392E-1FD9-363E-ADE168D465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5962" y="3596652"/>
            <a:ext cx="2711269" cy="2858621"/>
          </a:xfrm>
          <a:prstGeom prst="rect">
            <a:avLst/>
          </a:prstGeom>
        </p:spPr>
      </p:pic>
      <p:sp>
        <p:nvSpPr>
          <p:cNvPr id="14" name="TextBox 13">
            <a:extLst>
              <a:ext uri="{FF2B5EF4-FFF2-40B4-BE49-F238E27FC236}">
                <a16:creationId xmlns:a16="http://schemas.microsoft.com/office/drawing/2014/main" id="{5A4D32CB-DEF7-094B-536C-C758A916504D}"/>
              </a:ext>
            </a:extLst>
          </p:cNvPr>
          <p:cNvSpPr txBox="1"/>
          <p:nvPr/>
        </p:nvSpPr>
        <p:spPr>
          <a:xfrm>
            <a:off x="7600113" y="6455273"/>
            <a:ext cx="3462965" cy="261610"/>
          </a:xfrm>
          <a:prstGeom prst="rect">
            <a:avLst/>
          </a:prstGeom>
          <a:noFill/>
        </p:spPr>
        <p:txBody>
          <a:bodyPr wrap="square" rtlCol="0">
            <a:spAutoFit/>
          </a:bodyPr>
          <a:lstStyle/>
          <a:p>
            <a:pPr algn="ctr"/>
            <a:r>
              <a:rPr lang="en-US" sz="1100" b="1" i="1" dirty="0"/>
              <a:t>Figure 4.2</a:t>
            </a:r>
            <a:r>
              <a:rPr lang="en-US" sz="1100" i="1" dirty="0"/>
              <a:t> - Recalculate the centers. (</a:t>
            </a:r>
            <a:r>
              <a:rPr lang="en-US" sz="1100" i="1" dirty="0" err="1"/>
              <a:t>Geif</a:t>
            </a:r>
            <a:r>
              <a:rPr lang="en-US" sz="1100" i="1" dirty="0"/>
              <a:t>, 2018)</a:t>
            </a:r>
            <a:endParaRPr lang="en-US" sz="1100" b="1" i="1" dirty="0"/>
          </a:p>
        </p:txBody>
      </p:sp>
    </p:spTree>
    <p:extLst>
      <p:ext uri="{BB962C8B-B14F-4D97-AF65-F5344CB8AC3E}">
        <p14:creationId xmlns:p14="http://schemas.microsoft.com/office/powerpoint/2010/main" val="42274134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074B14-0B8D-4783-A7F7-85265D8DE964}"/>
              </a:ext>
            </a:extLst>
          </p:cNvPr>
          <p:cNvSpPr>
            <a:spLocks noGrp="1"/>
          </p:cNvSpPr>
          <p:nvPr>
            <p:ph type="title"/>
          </p:nvPr>
        </p:nvSpPr>
        <p:spPr>
          <a:xfrm>
            <a:off x="950976" y="700186"/>
            <a:ext cx="5374494" cy="1188720"/>
          </a:xfrm>
        </p:spPr>
        <p:txBody>
          <a:bodyPr anchor="ctr">
            <a:normAutofit/>
          </a:bodyPr>
          <a:lstStyle/>
          <a:p>
            <a:r>
              <a:rPr lang="en-US" dirty="0">
                <a:solidFill>
                  <a:schemeClr val="bg1"/>
                </a:solidFill>
                <a:cs typeface="Calibri Light"/>
              </a:rPr>
              <a:t>Clustering: Mean-Shift</a:t>
            </a:r>
          </a:p>
        </p:txBody>
      </p:sp>
      <p:sp>
        <p:nvSpPr>
          <p:cNvPr id="3" name="Content Placeholder 2">
            <a:extLst>
              <a:ext uri="{FF2B5EF4-FFF2-40B4-BE49-F238E27FC236}">
                <a16:creationId xmlns:a16="http://schemas.microsoft.com/office/drawing/2014/main" id="{A6F7F562-E4A6-4FE3-878E-4E7A628FF160}"/>
              </a:ext>
            </a:extLst>
          </p:cNvPr>
          <p:cNvSpPr>
            <a:spLocks noGrp="1"/>
          </p:cNvSpPr>
          <p:nvPr>
            <p:ph idx="1"/>
          </p:nvPr>
        </p:nvSpPr>
        <p:spPr>
          <a:xfrm>
            <a:off x="950976" y="1648533"/>
            <a:ext cx="5374494" cy="4472104"/>
          </a:xfrm>
        </p:spPr>
        <p:txBody>
          <a:bodyPr vert="horz" lIns="91440" tIns="45720" rIns="91440" bIns="45720" rtlCol="0">
            <a:noAutofit/>
          </a:bodyPr>
          <a:lstStyle/>
          <a:p>
            <a:pPr marL="342900" indent="-342900">
              <a:buAutoNum type="arabicPeriod"/>
            </a:pPr>
            <a:r>
              <a:rPr lang="en-US" sz="1400" dirty="0">
                <a:solidFill>
                  <a:schemeClr val="bg1"/>
                </a:solidFill>
                <a:cs typeface="Calibri" panose="020F0502020204030204"/>
              </a:rPr>
              <a:t>Similar to K-Means, except it does not preset k number of clusters.</a:t>
            </a:r>
          </a:p>
          <a:p>
            <a:pPr marL="342900" indent="-342900">
              <a:buAutoNum type="arabicPeriod"/>
            </a:pPr>
            <a:r>
              <a:rPr lang="en-US" sz="1400" dirty="0">
                <a:solidFill>
                  <a:schemeClr val="bg1"/>
                </a:solidFill>
                <a:cs typeface="Calibri" panose="020F0502020204030204"/>
              </a:rPr>
              <a:t>Parameters</a:t>
            </a:r>
          </a:p>
          <a:p>
            <a:pPr marL="800100" lvl="1">
              <a:buAutoNum type="arabicPeriod"/>
            </a:pPr>
            <a:r>
              <a:rPr lang="en-US" sz="1400" dirty="0">
                <a:solidFill>
                  <a:schemeClr val="bg1"/>
                </a:solidFill>
                <a:cs typeface="Calibri" panose="020F0502020204030204"/>
              </a:rPr>
              <a:t>Radius/Bandwidth</a:t>
            </a:r>
          </a:p>
          <a:p>
            <a:pPr marL="342900" indent="-342900">
              <a:buAutoNum type="arabicPeriod"/>
            </a:pPr>
            <a:r>
              <a:rPr lang="en-US" sz="1400" dirty="0">
                <a:solidFill>
                  <a:schemeClr val="bg1"/>
                </a:solidFill>
                <a:cs typeface="Calibri" panose="020F0502020204030204"/>
              </a:rPr>
              <a:t>Geometric Evaluation: Distances between points</a:t>
            </a:r>
          </a:p>
          <a:p>
            <a:pPr marL="342900" indent="-342900">
              <a:buAutoNum type="arabicPeriod"/>
            </a:pPr>
            <a:r>
              <a:rPr lang="en-US" sz="1400" dirty="0">
                <a:solidFill>
                  <a:schemeClr val="bg1"/>
                </a:solidFill>
                <a:cs typeface="Calibri" panose="020F0502020204030204"/>
              </a:rPr>
              <a:t>Pros (Mean Shift Intro, 2016)</a:t>
            </a:r>
            <a:endParaRPr lang="en-US" sz="1400" dirty="0">
              <a:solidFill>
                <a:schemeClr val="bg1"/>
              </a:solidFill>
              <a:ea typeface="+mn-lt"/>
              <a:cs typeface="+mn-lt"/>
            </a:endParaRPr>
          </a:p>
          <a:p>
            <a:pPr marL="800100" lvl="1">
              <a:buAutoNum type="arabicPeriod"/>
            </a:pPr>
            <a:r>
              <a:rPr lang="en-US" sz="1400" dirty="0">
                <a:solidFill>
                  <a:schemeClr val="bg1"/>
                </a:solidFill>
                <a:cs typeface="Calibri" panose="020F0502020204030204"/>
              </a:rPr>
              <a:t>Does not require a predetermined number of clusters</a:t>
            </a:r>
          </a:p>
          <a:p>
            <a:pPr marL="800100" lvl="1">
              <a:buAutoNum type="arabicPeriod"/>
            </a:pPr>
            <a:r>
              <a:rPr lang="en-US" sz="1400" dirty="0">
                <a:solidFill>
                  <a:schemeClr val="bg1"/>
                </a:solidFill>
                <a:cs typeface="Calibri" panose="020F0502020204030204"/>
              </a:rPr>
              <a:t>Identifies outliers as noises – good for avoiding overfitting</a:t>
            </a:r>
          </a:p>
          <a:p>
            <a:pPr marL="342900" indent="-342900">
              <a:buFont typeface="Arial" panose="020B0604020202020204" pitchFamily="34" charset="0"/>
              <a:buAutoNum type="arabicPeriod"/>
            </a:pPr>
            <a:r>
              <a:rPr lang="en-US" sz="1400" dirty="0">
                <a:solidFill>
                  <a:schemeClr val="bg1"/>
                </a:solidFill>
                <a:cs typeface="Calibri" panose="020F0502020204030204"/>
              </a:rPr>
              <a:t>Cons (Karim et al, 2021)</a:t>
            </a:r>
            <a:endParaRPr lang="en-US" sz="1400" dirty="0">
              <a:solidFill>
                <a:schemeClr val="bg1"/>
              </a:solidFill>
              <a:ea typeface="+mn-lt"/>
              <a:cs typeface="+mn-lt"/>
            </a:endParaRPr>
          </a:p>
          <a:p>
            <a:pPr marL="800100" lvl="1">
              <a:buAutoNum type="arabicPeriod"/>
            </a:pPr>
            <a:r>
              <a:rPr lang="en-US" sz="1400" dirty="0">
                <a:solidFill>
                  <a:schemeClr val="bg1"/>
                </a:solidFill>
                <a:cs typeface="Calibri" panose="020F0502020204030204"/>
              </a:rPr>
              <a:t>Does not work well with clusters that have varying densities: i.e. different distance thresholds</a:t>
            </a:r>
          </a:p>
        </p:txBody>
      </p:sp>
      <p:sp>
        <p:nvSpPr>
          <p:cNvPr id="11" name="TextBox 10">
            <a:extLst>
              <a:ext uri="{FF2B5EF4-FFF2-40B4-BE49-F238E27FC236}">
                <a16:creationId xmlns:a16="http://schemas.microsoft.com/office/drawing/2014/main" id="{F48CB6B7-A718-FF2A-0F4A-06F37A5ADFE7}"/>
              </a:ext>
            </a:extLst>
          </p:cNvPr>
          <p:cNvSpPr txBox="1"/>
          <p:nvPr/>
        </p:nvSpPr>
        <p:spPr>
          <a:xfrm>
            <a:off x="7600112" y="3045904"/>
            <a:ext cx="3462965" cy="600164"/>
          </a:xfrm>
          <a:prstGeom prst="rect">
            <a:avLst/>
          </a:prstGeom>
          <a:noFill/>
        </p:spPr>
        <p:txBody>
          <a:bodyPr wrap="square" rtlCol="0">
            <a:spAutoFit/>
          </a:bodyPr>
          <a:lstStyle/>
          <a:p>
            <a:pPr algn="ctr"/>
            <a:r>
              <a:rPr lang="en-US" sz="1100" b="1" i="1" dirty="0"/>
              <a:t>Figure 4.3</a:t>
            </a:r>
            <a:r>
              <a:rPr lang="en-US" sz="1100" i="1" dirty="0"/>
              <a:t> - Using recalculated centers, continue shifting the centroids (black dots) and adding points to their respective clusters along the way. (</a:t>
            </a:r>
            <a:r>
              <a:rPr lang="en-US" sz="1100" i="1" dirty="0" err="1"/>
              <a:t>Geif</a:t>
            </a:r>
            <a:r>
              <a:rPr lang="en-US" sz="1100" i="1" dirty="0"/>
              <a:t>, 2018)</a:t>
            </a:r>
            <a:endParaRPr lang="en-US" sz="1100" b="1" i="1" dirty="0"/>
          </a:p>
        </p:txBody>
      </p:sp>
      <p:sp>
        <p:nvSpPr>
          <p:cNvPr id="14" name="TextBox 13">
            <a:extLst>
              <a:ext uri="{FF2B5EF4-FFF2-40B4-BE49-F238E27FC236}">
                <a16:creationId xmlns:a16="http://schemas.microsoft.com/office/drawing/2014/main" id="{5A4D32CB-DEF7-094B-536C-C758A916504D}"/>
              </a:ext>
            </a:extLst>
          </p:cNvPr>
          <p:cNvSpPr txBox="1"/>
          <p:nvPr/>
        </p:nvSpPr>
        <p:spPr>
          <a:xfrm>
            <a:off x="7600113" y="6455273"/>
            <a:ext cx="3462965" cy="261610"/>
          </a:xfrm>
          <a:prstGeom prst="rect">
            <a:avLst/>
          </a:prstGeom>
          <a:noFill/>
        </p:spPr>
        <p:txBody>
          <a:bodyPr wrap="square" rtlCol="0">
            <a:spAutoFit/>
          </a:bodyPr>
          <a:lstStyle/>
          <a:p>
            <a:pPr algn="ctr"/>
            <a:r>
              <a:rPr lang="en-US" sz="1100" b="1" i="1" dirty="0"/>
              <a:t>Figure 4.4</a:t>
            </a:r>
            <a:r>
              <a:rPr lang="en-US" sz="1100" i="1" dirty="0"/>
              <a:t> - Recalculate the centers. (</a:t>
            </a:r>
            <a:r>
              <a:rPr lang="en-US" sz="1100" i="1" dirty="0" err="1"/>
              <a:t>Geif</a:t>
            </a:r>
            <a:r>
              <a:rPr lang="en-US" sz="1100" i="1" dirty="0"/>
              <a:t>, 2018)</a:t>
            </a:r>
            <a:endParaRPr lang="en-US" sz="1100" b="1" i="1" dirty="0"/>
          </a:p>
        </p:txBody>
      </p:sp>
      <p:pic>
        <p:nvPicPr>
          <p:cNvPr id="4" name="Picture 3" descr="Background pattern&#10;&#10;Description automatically generated">
            <a:extLst>
              <a:ext uri="{FF2B5EF4-FFF2-40B4-BE49-F238E27FC236}">
                <a16:creationId xmlns:a16="http://schemas.microsoft.com/office/drawing/2014/main" id="{E72551EB-96ED-3ABA-547D-651150130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7103" y="141117"/>
            <a:ext cx="2747727" cy="2858622"/>
          </a:xfrm>
          <a:prstGeom prst="rect">
            <a:avLst/>
          </a:prstGeom>
        </p:spPr>
      </p:pic>
      <p:pic>
        <p:nvPicPr>
          <p:cNvPr id="8" name="Picture 7" descr="Background pattern&#10;&#10;Description automatically generated">
            <a:extLst>
              <a:ext uri="{FF2B5EF4-FFF2-40B4-BE49-F238E27FC236}">
                <a16:creationId xmlns:a16="http://schemas.microsoft.com/office/drawing/2014/main" id="{3CC405EF-1551-2FC7-C54E-F0C892E233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32240" y="3692233"/>
            <a:ext cx="2602589" cy="2763990"/>
          </a:xfrm>
          <a:prstGeom prst="rect">
            <a:avLst/>
          </a:prstGeom>
        </p:spPr>
      </p:pic>
    </p:spTree>
    <p:extLst>
      <p:ext uri="{BB962C8B-B14F-4D97-AF65-F5344CB8AC3E}">
        <p14:creationId xmlns:p14="http://schemas.microsoft.com/office/powerpoint/2010/main" val="813627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074B14-0B8D-4783-A7F7-85265D8DE964}"/>
              </a:ext>
            </a:extLst>
          </p:cNvPr>
          <p:cNvSpPr>
            <a:spLocks noGrp="1"/>
          </p:cNvSpPr>
          <p:nvPr>
            <p:ph type="title"/>
          </p:nvPr>
        </p:nvSpPr>
        <p:spPr>
          <a:xfrm>
            <a:off x="950976" y="700186"/>
            <a:ext cx="5374494" cy="1188720"/>
          </a:xfrm>
        </p:spPr>
        <p:txBody>
          <a:bodyPr anchor="ctr">
            <a:normAutofit/>
          </a:bodyPr>
          <a:lstStyle/>
          <a:p>
            <a:r>
              <a:rPr lang="en-US" dirty="0">
                <a:solidFill>
                  <a:schemeClr val="bg1"/>
                </a:solidFill>
                <a:cs typeface="Calibri Light"/>
              </a:rPr>
              <a:t>Clustering: Mean-Shift</a:t>
            </a:r>
          </a:p>
        </p:txBody>
      </p:sp>
      <p:sp>
        <p:nvSpPr>
          <p:cNvPr id="3" name="Content Placeholder 2">
            <a:extLst>
              <a:ext uri="{FF2B5EF4-FFF2-40B4-BE49-F238E27FC236}">
                <a16:creationId xmlns:a16="http://schemas.microsoft.com/office/drawing/2014/main" id="{A6F7F562-E4A6-4FE3-878E-4E7A628FF160}"/>
              </a:ext>
            </a:extLst>
          </p:cNvPr>
          <p:cNvSpPr>
            <a:spLocks noGrp="1"/>
          </p:cNvSpPr>
          <p:nvPr>
            <p:ph idx="1"/>
          </p:nvPr>
        </p:nvSpPr>
        <p:spPr>
          <a:xfrm>
            <a:off x="950976" y="1648533"/>
            <a:ext cx="5374494" cy="4472104"/>
          </a:xfrm>
        </p:spPr>
        <p:txBody>
          <a:bodyPr vert="horz" lIns="91440" tIns="45720" rIns="91440" bIns="45720" rtlCol="0">
            <a:noAutofit/>
          </a:bodyPr>
          <a:lstStyle/>
          <a:p>
            <a:pPr marL="342900" indent="-342900">
              <a:buAutoNum type="arabicPeriod"/>
            </a:pPr>
            <a:r>
              <a:rPr lang="en-US" sz="1400" dirty="0">
                <a:solidFill>
                  <a:schemeClr val="bg1"/>
                </a:solidFill>
                <a:cs typeface="Calibri" panose="020F0502020204030204"/>
              </a:rPr>
              <a:t>Similar to K-Means, except it does not preset k number of clusters.</a:t>
            </a:r>
          </a:p>
          <a:p>
            <a:pPr marL="342900" indent="-342900">
              <a:buAutoNum type="arabicPeriod"/>
            </a:pPr>
            <a:r>
              <a:rPr lang="en-US" sz="1400" dirty="0">
                <a:solidFill>
                  <a:schemeClr val="bg1"/>
                </a:solidFill>
                <a:cs typeface="Calibri" panose="020F0502020204030204"/>
              </a:rPr>
              <a:t>Parameters</a:t>
            </a:r>
          </a:p>
          <a:p>
            <a:pPr marL="800100" lvl="1">
              <a:buAutoNum type="arabicPeriod"/>
            </a:pPr>
            <a:r>
              <a:rPr lang="en-US" sz="1400" dirty="0">
                <a:solidFill>
                  <a:schemeClr val="bg1"/>
                </a:solidFill>
                <a:cs typeface="Calibri" panose="020F0502020204030204"/>
              </a:rPr>
              <a:t>Radius/Bandwidth</a:t>
            </a:r>
          </a:p>
          <a:p>
            <a:pPr marL="342900" indent="-342900">
              <a:buAutoNum type="arabicPeriod"/>
            </a:pPr>
            <a:r>
              <a:rPr lang="en-US" sz="1400" dirty="0">
                <a:solidFill>
                  <a:schemeClr val="bg1"/>
                </a:solidFill>
                <a:cs typeface="Calibri" panose="020F0502020204030204"/>
              </a:rPr>
              <a:t>Geometric Evaluation: Distances between points</a:t>
            </a:r>
          </a:p>
          <a:p>
            <a:pPr marL="342900" indent="-342900">
              <a:buAutoNum type="arabicPeriod"/>
            </a:pPr>
            <a:r>
              <a:rPr lang="en-US" sz="1400" dirty="0">
                <a:solidFill>
                  <a:schemeClr val="bg1"/>
                </a:solidFill>
                <a:cs typeface="Calibri" panose="020F0502020204030204"/>
              </a:rPr>
              <a:t>Pros (Mean Shift Intro, 2016)</a:t>
            </a:r>
            <a:endParaRPr lang="en-US" sz="1400" dirty="0">
              <a:solidFill>
                <a:schemeClr val="bg1"/>
              </a:solidFill>
              <a:ea typeface="+mn-lt"/>
              <a:cs typeface="+mn-lt"/>
            </a:endParaRPr>
          </a:p>
          <a:p>
            <a:pPr marL="800100" lvl="1">
              <a:buAutoNum type="arabicPeriod"/>
            </a:pPr>
            <a:r>
              <a:rPr lang="en-US" sz="1400" dirty="0">
                <a:solidFill>
                  <a:schemeClr val="bg1"/>
                </a:solidFill>
                <a:cs typeface="Calibri" panose="020F0502020204030204"/>
              </a:rPr>
              <a:t>Does not require a predetermined number of clusters</a:t>
            </a:r>
          </a:p>
          <a:p>
            <a:pPr marL="800100" lvl="1">
              <a:buAutoNum type="arabicPeriod"/>
            </a:pPr>
            <a:r>
              <a:rPr lang="en-US" sz="1400" dirty="0">
                <a:solidFill>
                  <a:schemeClr val="bg1"/>
                </a:solidFill>
                <a:cs typeface="Calibri" panose="020F0502020204030204"/>
              </a:rPr>
              <a:t>Identifies outliers as noises – good for avoiding overfitting</a:t>
            </a:r>
          </a:p>
          <a:p>
            <a:pPr marL="342900" indent="-342900">
              <a:buFont typeface="Arial" panose="020B0604020202020204" pitchFamily="34" charset="0"/>
              <a:buAutoNum type="arabicPeriod"/>
            </a:pPr>
            <a:r>
              <a:rPr lang="en-US" sz="1400" dirty="0">
                <a:solidFill>
                  <a:schemeClr val="bg1"/>
                </a:solidFill>
                <a:cs typeface="Calibri" panose="020F0502020204030204"/>
              </a:rPr>
              <a:t>Cons (Karim et al, 2021)</a:t>
            </a:r>
            <a:endParaRPr lang="en-US" sz="1400" dirty="0">
              <a:solidFill>
                <a:schemeClr val="bg1"/>
              </a:solidFill>
              <a:ea typeface="+mn-lt"/>
              <a:cs typeface="+mn-lt"/>
            </a:endParaRPr>
          </a:p>
          <a:p>
            <a:pPr marL="800100" lvl="1">
              <a:buAutoNum type="arabicPeriod"/>
            </a:pPr>
            <a:r>
              <a:rPr lang="en-US" sz="1400" dirty="0">
                <a:solidFill>
                  <a:schemeClr val="bg1"/>
                </a:solidFill>
                <a:cs typeface="Calibri" panose="020F0502020204030204"/>
              </a:rPr>
              <a:t>Does not work well with clusters that have varying densities: i.e. different distance thresholds</a:t>
            </a:r>
          </a:p>
        </p:txBody>
      </p:sp>
      <p:sp>
        <p:nvSpPr>
          <p:cNvPr id="11" name="TextBox 10">
            <a:extLst>
              <a:ext uri="{FF2B5EF4-FFF2-40B4-BE49-F238E27FC236}">
                <a16:creationId xmlns:a16="http://schemas.microsoft.com/office/drawing/2014/main" id="{F48CB6B7-A718-FF2A-0F4A-06F37A5ADFE7}"/>
              </a:ext>
            </a:extLst>
          </p:cNvPr>
          <p:cNvSpPr txBox="1"/>
          <p:nvPr/>
        </p:nvSpPr>
        <p:spPr>
          <a:xfrm>
            <a:off x="7600115" y="3165765"/>
            <a:ext cx="3462965" cy="261610"/>
          </a:xfrm>
          <a:prstGeom prst="rect">
            <a:avLst/>
          </a:prstGeom>
          <a:noFill/>
        </p:spPr>
        <p:txBody>
          <a:bodyPr wrap="square" rtlCol="0">
            <a:spAutoFit/>
          </a:bodyPr>
          <a:lstStyle/>
          <a:p>
            <a:pPr algn="ctr"/>
            <a:r>
              <a:rPr lang="en-US" sz="1100" b="1" i="1" dirty="0"/>
              <a:t>Figure 4.5</a:t>
            </a:r>
            <a:r>
              <a:rPr lang="en-US" sz="1100" i="1" dirty="0"/>
              <a:t> - Centroids (black dots) converged. (</a:t>
            </a:r>
            <a:r>
              <a:rPr lang="en-US" sz="1100" i="1" dirty="0" err="1"/>
              <a:t>Geif</a:t>
            </a:r>
            <a:r>
              <a:rPr lang="en-US" sz="1100" i="1" dirty="0"/>
              <a:t>, 2018)</a:t>
            </a:r>
            <a:endParaRPr lang="en-US" sz="1100" b="1" i="1" dirty="0"/>
          </a:p>
        </p:txBody>
      </p:sp>
      <p:sp>
        <p:nvSpPr>
          <p:cNvPr id="14" name="TextBox 13">
            <a:extLst>
              <a:ext uri="{FF2B5EF4-FFF2-40B4-BE49-F238E27FC236}">
                <a16:creationId xmlns:a16="http://schemas.microsoft.com/office/drawing/2014/main" id="{5A4D32CB-DEF7-094B-536C-C758A916504D}"/>
              </a:ext>
            </a:extLst>
          </p:cNvPr>
          <p:cNvSpPr txBox="1"/>
          <p:nvPr/>
        </p:nvSpPr>
        <p:spPr>
          <a:xfrm>
            <a:off x="7600113" y="6455273"/>
            <a:ext cx="3462965" cy="430887"/>
          </a:xfrm>
          <a:prstGeom prst="rect">
            <a:avLst/>
          </a:prstGeom>
          <a:noFill/>
        </p:spPr>
        <p:txBody>
          <a:bodyPr wrap="square" rtlCol="0">
            <a:spAutoFit/>
          </a:bodyPr>
          <a:lstStyle/>
          <a:p>
            <a:pPr algn="ctr"/>
            <a:r>
              <a:rPr lang="en-US" sz="1100" b="1" i="1" dirty="0"/>
              <a:t>Figure 4.6</a:t>
            </a:r>
            <a:r>
              <a:rPr lang="en-US" sz="1100" i="1" dirty="0"/>
              <a:t> - Locate the center of those centroids at each cluster. (</a:t>
            </a:r>
            <a:r>
              <a:rPr lang="en-US" sz="1100" i="1" dirty="0" err="1"/>
              <a:t>Geif</a:t>
            </a:r>
            <a:r>
              <a:rPr lang="en-US" sz="1100" i="1" dirty="0"/>
              <a:t>, 2018)</a:t>
            </a:r>
            <a:endParaRPr lang="en-US" sz="1100" b="1" i="1" dirty="0"/>
          </a:p>
        </p:txBody>
      </p:sp>
      <p:pic>
        <p:nvPicPr>
          <p:cNvPr id="4" name="Picture 3" descr="Background pattern&#10;&#10;Description automatically generated with medium confidence">
            <a:extLst>
              <a:ext uri="{FF2B5EF4-FFF2-40B4-BE49-F238E27FC236}">
                <a16:creationId xmlns:a16="http://schemas.microsoft.com/office/drawing/2014/main" id="{F06AB460-7338-028E-0DA1-47ADE970A4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5962" y="0"/>
            <a:ext cx="2990125" cy="3113748"/>
          </a:xfrm>
          <a:prstGeom prst="rect">
            <a:avLst/>
          </a:prstGeom>
        </p:spPr>
      </p:pic>
      <p:pic>
        <p:nvPicPr>
          <p:cNvPr id="8" name="Picture 7" descr="Background pattern&#10;&#10;Description automatically generated">
            <a:extLst>
              <a:ext uri="{FF2B5EF4-FFF2-40B4-BE49-F238E27FC236}">
                <a16:creationId xmlns:a16="http://schemas.microsoft.com/office/drawing/2014/main" id="{C4122749-D7A5-1634-6B22-2E99728D821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4183" y="3486361"/>
            <a:ext cx="2833682" cy="2909925"/>
          </a:xfrm>
          <a:prstGeom prst="rect">
            <a:avLst/>
          </a:prstGeom>
        </p:spPr>
      </p:pic>
    </p:spTree>
    <p:extLst>
      <p:ext uri="{BB962C8B-B14F-4D97-AF65-F5344CB8AC3E}">
        <p14:creationId xmlns:p14="http://schemas.microsoft.com/office/powerpoint/2010/main" val="37347236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074B14-0B8D-4783-A7F7-85265D8DE964}"/>
              </a:ext>
            </a:extLst>
          </p:cNvPr>
          <p:cNvSpPr>
            <a:spLocks noGrp="1"/>
          </p:cNvSpPr>
          <p:nvPr>
            <p:ph type="title"/>
          </p:nvPr>
        </p:nvSpPr>
        <p:spPr>
          <a:xfrm>
            <a:off x="950976" y="700186"/>
            <a:ext cx="5374494" cy="1188720"/>
          </a:xfrm>
        </p:spPr>
        <p:txBody>
          <a:bodyPr anchor="ctr">
            <a:normAutofit/>
          </a:bodyPr>
          <a:lstStyle/>
          <a:p>
            <a:r>
              <a:rPr lang="en-US" dirty="0">
                <a:solidFill>
                  <a:schemeClr val="bg1"/>
                </a:solidFill>
                <a:cs typeface="Calibri Light"/>
              </a:rPr>
              <a:t>Clustering: Mean-Shift</a:t>
            </a:r>
          </a:p>
        </p:txBody>
      </p:sp>
      <p:sp>
        <p:nvSpPr>
          <p:cNvPr id="3" name="Content Placeholder 2">
            <a:extLst>
              <a:ext uri="{FF2B5EF4-FFF2-40B4-BE49-F238E27FC236}">
                <a16:creationId xmlns:a16="http://schemas.microsoft.com/office/drawing/2014/main" id="{A6F7F562-E4A6-4FE3-878E-4E7A628FF160}"/>
              </a:ext>
            </a:extLst>
          </p:cNvPr>
          <p:cNvSpPr>
            <a:spLocks noGrp="1"/>
          </p:cNvSpPr>
          <p:nvPr>
            <p:ph idx="1"/>
          </p:nvPr>
        </p:nvSpPr>
        <p:spPr>
          <a:xfrm>
            <a:off x="950976" y="1648533"/>
            <a:ext cx="5374494" cy="4472104"/>
          </a:xfrm>
        </p:spPr>
        <p:txBody>
          <a:bodyPr vert="horz" lIns="91440" tIns="45720" rIns="91440" bIns="45720" rtlCol="0">
            <a:noAutofit/>
          </a:bodyPr>
          <a:lstStyle/>
          <a:p>
            <a:pPr marL="342900" indent="-342900">
              <a:buAutoNum type="arabicPeriod"/>
            </a:pPr>
            <a:r>
              <a:rPr lang="en-US" sz="1400" dirty="0">
                <a:solidFill>
                  <a:schemeClr val="bg1"/>
                </a:solidFill>
                <a:cs typeface="Calibri" panose="020F0502020204030204"/>
              </a:rPr>
              <a:t>Similar to K-Means, except it does not preset k number of clusters.</a:t>
            </a:r>
          </a:p>
          <a:p>
            <a:pPr marL="342900" indent="-342900">
              <a:buAutoNum type="arabicPeriod"/>
            </a:pPr>
            <a:r>
              <a:rPr lang="en-US" sz="1400" dirty="0">
                <a:solidFill>
                  <a:schemeClr val="bg1"/>
                </a:solidFill>
                <a:cs typeface="Calibri" panose="020F0502020204030204"/>
              </a:rPr>
              <a:t>Parameters</a:t>
            </a:r>
          </a:p>
          <a:p>
            <a:pPr marL="800100" lvl="1">
              <a:buAutoNum type="arabicPeriod"/>
            </a:pPr>
            <a:r>
              <a:rPr lang="en-US" sz="1400" dirty="0">
                <a:solidFill>
                  <a:schemeClr val="bg1"/>
                </a:solidFill>
                <a:cs typeface="Calibri" panose="020F0502020204030204"/>
              </a:rPr>
              <a:t>Radius/Bandwidth</a:t>
            </a:r>
          </a:p>
          <a:p>
            <a:pPr marL="342900" indent="-342900">
              <a:buAutoNum type="arabicPeriod"/>
            </a:pPr>
            <a:r>
              <a:rPr lang="en-US" sz="1400" dirty="0">
                <a:solidFill>
                  <a:schemeClr val="bg1"/>
                </a:solidFill>
                <a:cs typeface="Calibri" panose="020F0502020204030204"/>
              </a:rPr>
              <a:t>Geometric Evaluation: Distances between points</a:t>
            </a:r>
          </a:p>
          <a:p>
            <a:pPr marL="342900" indent="-342900">
              <a:buAutoNum type="arabicPeriod"/>
            </a:pPr>
            <a:r>
              <a:rPr lang="en-US" sz="1400" dirty="0">
                <a:solidFill>
                  <a:schemeClr val="bg1"/>
                </a:solidFill>
                <a:cs typeface="Calibri" panose="020F0502020204030204"/>
              </a:rPr>
              <a:t>Pros (Mean Shift Intro, 2016)</a:t>
            </a:r>
            <a:endParaRPr lang="en-US" sz="1400" dirty="0">
              <a:solidFill>
                <a:schemeClr val="bg1"/>
              </a:solidFill>
              <a:ea typeface="+mn-lt"/>
              <a:cs typeface="+mn-lt"/>
            </a:endParaRPr>
          </a:p>
          <a:p>
            <a:pPr marL="800100" lvl="1">
              <a:buAutoNum type="arabicPeriod"/>
            </a:pPr>
            <a:r>
              <a:rPr lang="en-US" sz="1400" dirty="0">
                <a:solidFill>
                  <a:schemeClr val="bg1"/>
                </a:solidFill>
                <a:cs typeface="Calibri" panose="020F0502020204030204"/>
              </a:rPr>
              <a:t>Does not require a predetermined number of clusters</a:t>
            </a:r>
          </a:p>
          <a:p>
            <a:pPr marL="800100" lvl="1">
              <a:buAutoNum type="arabicPeriod"/>
            </a:pPr>
            <a:r>
              <a:rPr lang="en-US" sz="1400" dirty="0">
                <a:solidFill>
                  <a:schemeClr val="bg1"/>
                </a:solidFill>
                <a:cs typeface="Calibri" panose="020F0502020204030204"/>
              </a:rPr>
              <a:t>Identifies outliers as noises – good for avoiding overfitting</a:t>
            </a:r>
          </a:p>
          <a:p>
            <a:pPr marL="342900" indent="-342900">
              <a:buFont typeface="Arial" panose="020B0604020202020204" pitchFamily="34" charset="0"/>
              <a:buAutoNum type="arabicPeriod"/>
            </a:pPr>
            <a:r>
              <a:rPr lang="en-US" sz="1400" dirty="0">
                <a:solidFill>
                  <a:schemeClr val="bg1"/>
                </a:solidFill>
                <a:cs typeface="Calibri" panose="020F0502020204030204"/>
              </a:rPr>
              <a:t>Cons (Karim et al, 2021)</a:t>
            </a:r>
            <a:endParaRPr lang="en-US" sz="1400" dirty="0">
              <a:solidFill>
                <a:schemeClr val="bg1"/>
              </a:solidFill>
              <a:ea typeface="+mn-lt"/>
              <a:cs typeface="+mn-lt"/>
            </a:endParaRPr>
          </a:p>
          <a:p>
            <a:pPr marL="800100" lvl="1">
              <a:buAutoNum type="arabicPeriod"/>
            </a:pPr>
            <a:r>
              <a:rPr lang="en-US" sz="1400" dirty="0">
                <a:solidFill>
                  <a:schemeClr val="bg1"/>
                </a:solidFill>
                <a:cs typeface="Calibri" panose="020F0502020204030204"/>
              </a:rPr>
              <a:t>Does not work well with clusters that have varying densities: i.e. different distance thresholds</a:t>
            </a:r>
          </a:p>
        </p:txBody>
      </p:sp>
      <p:sp>
        <p:nvSpPr>
          <p:cNvPr id="11" name="TextBox 10">
            <a:extLst>
              <a:ext uri="{FF2B5EF4-FFF2-40B4-BE49-F238E27FC236}">
                <a16:creationId xmlns:a16="http://schemas.microsoft.com/office/drawing/2014/main" id="{F48CB6B7-A718-FF2A-0F4A-06F37A5ADFE7}"/>
              </a:ext>
            </a:extLst>
          </p:cNvPr>
          <p:cNvSpPr txBox="1"/>
          <p:nvPr/>
        </p:nvSpPr>
        <p:spPr>
          <a:xfrm>
            <a:off x="7643294" y="5749221"/>
            <a:ext cx="3462965" cy="430887"/>
          </a:xfrm>
          <a:prstGeom prst="rect">
            <a:avLst/>
          </a:prstGeom>
          <a:noFill/>
        </p:spPr>
        <p:txBody>
          <a:bodyPr wrap="square" rtlCol="0">
            <a:spAutoFit/>
          </a:bodyPr>
          <a:lstStyle/>
          <a:p>
            <a:pPr algn="ctr"/>
            <a:r>
              <a:rPr lang="en-US" sz="1100" b="1" i="1" dirty="0"/>
              <a:t>Figure 4.7</a:t>
            </a:r>
            <a:r>
              <a:rPr lang="en-US" sz="1100" i="1" dirty="0"/>
              <a:t> - Remove the smaller clusters overlapping the big clusters. (</a:t>
            </a:r>
            <a:r>
              <a:rPr lang="en-US" sz="1100" i="1" dirty="0" err="1"/>
              <a:t>Geif</a:t>
            </a:r>
            <a:r>
              <a:rPr lang="en-US" sz="1100" i="1" dirty="0"/>
              <a:t>, 2018)</a:t>
            </a:r>
            <a:endParaRPr lang="en-US" sz="1100" b="1" i="1" dirty="0"/>
          </a:p>
        </p:txBody>
      </p:sp>
      <p:pic>
        <p:nvPicPr>
          <p:cNvPr id="4" name="Picture 3" descr="A picture containing nature&#10;&#10;Description automatically generated">
            <a:extLst>
              <a:ext uri="{FF2B5EF4-FFF2-40B4-BE49-F238E27FC236}">
                <a16:creationId xmlns:a16="http://schemas.microsoft.com/office/drawing/2014/main" id="{4D8526FD-3C62-611F-E3E6-9705A201F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41127" y="364885"/>
            <a:ext cx="5067300" cy="5270500"/>
          </a:xfrm>
          <a:prstGeom prst="rect">
            <a:avLst/>
          </a:prstGeom>
        </p:spPr>
      </p:pic>
    </p:spTree>
    <p:extLst>
      <p:ext uri="{BB962C8B-B14F-4D97-AF65-F5344CB8AC3E}">
        <p14:creationId xmlns:p14="http://schemas.microsoft.com/office/powerpoint/2010/main" val="992176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86F67-6854-AC6B-068A-F36BD276629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700" kern="1200" dirty="0">
                <a:solidFill>
                  <a:srgbClr val="FFFFFF"/>
                </a:solidFill>
                <a:latin typeface="+mj-lt"/>
                <a:ea typeface="+mj-ea"/>
                <a:cs typeface="+mj-cs"/>
              </a:rPr>
              <a:t>Mean-Shift: Choosing Radius/Bandwidth</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1447C3C-DA4D-B51A-4098-EB89BF3168D8}"/>
              </a:ext>
            </a:extLst>
          </p:cNvPr>
          <p:cNvSpPr txBox="1"/>
          <p:nvPr/>
        </p:nvSpPr>
        <p:spPr>
          <a:xfrm>
            <a:off x="802582" y="3920668"/>
            <a:ext cx="3363877" cy="369332"/>
          </a:xfrm>
          <a:prstGeom prst="rect">
            <a:avLst/>
          </a:prstGeom>
          <a:noFill/>
        </p:spPr>
        <p:txBody>
          <a:bodyPr wrap="square">
            <a:spAutoFit/>
          </a:bodyPr>
          <a:lstStyle/>
          <a:p>
            <a:pPr algn="ctr"/>
            <a:r>
              <a:rPr lang="en-US" sz="1800" b="0" i="0" dirty="0">
                <a:solidFill>
                  <a:schemeClr val="bg1"/>
                </a:solidFill>
                <a:effectLst/>
                <a:latin typeface="Arial" panose="020B0604020202020204" pitchFamily="34" charset="0"/>
              </a:rPr>
              <a:t>Silhouette Method (Figure 5)</a:t>
            </a:r>
            <a:endParaRPr lang="en-US" sz="1800" dirty="0">
              <a:solidFill>
                <a:schemeClr val="bg1"/>
              </a:solidFill>
            </a:endParaRPr>
          </a:p>
        </p:txBody>
      </p:sp>
      <p:sp>
        <p:nvSpPr>
          <p:cNvPr id="7" name="TextBox 6">
            <a:extLst>
              <a:ext uri="{FF2B5EF4-FFF2-40B4-BE49-F238E27FC236}">
                <a16:creationId xmlns:a16="http://schemas.microsoft.com/office/drawing/2014/main" id="{11D6D4FC-7F03-075B-D82A-6B8FAC8A6E81}"/>
              </a:ext>
            </a:extLst>
          </p:cNvPr>
          <p:cNvSpPr txBox="1"/>
          <p:nvPr/>
        </p:nvSpPr>
        <p:spPr>
          <a:xfrm>
            <a:off x="6748866" y="6369924"/>
            <a:ext cx="3462965" cy="261610"/>
          </a:xfrm>
          <a:prstGeom prst="rect">
            <a:avLst/>
          </a:prstGeom>
          <a:noFill/>
        </p:spPr>
        <p:txBody>
          <a:bodyPr wrap="square" rtlCol="0">
            <a:spAutoFit/>
          </a:bodyPr>
          <a:lstStyle/>
          <a:p>
            <a:pPr algn="ctr"/>
            <a:r>
              <a:rPr lang="en-US" sz="1100" b="1" i="1" dirty="0"/>
              <a:t>Figure 5</a:t>
            </a:r>
            <a:r>
              <a:rPr lang="en-US" sz="1100" i="1" dirty="0"/>
              <a:t> – Choosing optimal quantile, or the radius</a:t>
            </a:r>
            <a:endParaRPr lang="en-US" sz="1100" b="1" i="1" dirty="0"/>
          </a:p>
        </p:txBody>
      </p:sp>
      <p:pic>
        <p:nvPicPr>
          <p:cNvPr id="9" name="Picture 8" descr="Chart, line chart&#10;&#10;Description automatically generated">
            <a:extLst>
              <a:ext uri="{FF2B5EF4-FFF2-40B4-BE49-F238E27FC236}">
                <a16:creationId xmlns:a16="http://schemas.microsoft.com/office/drawing/2014/main" id="{E0B28C6F-1399-C4B6-9F44-D8E129B78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9283" y="226466"/>
            <a:ext cx="6665733" cy="6116925"/>
          </a:xfrm>
          <a:prstGeom prst="rect">
            <a:avLst/>
          </a:prstGeom>
        </p:spPr>
      </p:pic>
    </p:spTree>
    <p:extLst>
      <p:ext uri="{BB962C8B-B14F-4D97-AF65-F5344CB8AC3E}">
        <p14:creationId xmlns:p14="http://schemas.microsoft.com/office/powerpoint/2010/main" val="27168325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6150FC-0A62-6BBE-DBEA-C314AB3D2446}"/>
              </a:ext>
            </a:extLst>
          </p:cNvPr>
          <p:cNvSpPr>
            <a:spLocks noGrp="1"/>
          </p:cNvSpPr>
          <p:nvPr>
            <p:ph type="title"/>
          </p:nvPr>
        </p:nvSpPr>
        <p:spPr>
          <a:xfrm>
            <a:off x="457201" y="412454"/>
            <a:ext cx="2381250" cy="2101850"/>
          </a:xfrm>
        </p:spPr>
        <p:txBody>
          <a:bodyPr>
            <a:normAutofit/>
          </a:bodyPr>
          <a:lstStyle/>
          <a:p>
            <a:r>
              <a:rPr lang="en-US" sz="2800" dirty="0"/>
              <a:t>Mean-Shift: Results</a:t>
            </a:r>
          </a:p>
        </p:txBody>
      </p:sp>
      <p:sp>
        <p:nvSpPr>
          <p:cNvPr id="25" name="Rectangle 20">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BD5650-0E18-5240-F5FD-71684F498647}"/>
              </a:ext>
            </a:extLst>
          </p:cNvPr>
          <p:cNvSpPr>
            <a:spLocks noGrp="1"/>
          </p:cNvSpPr>
          <p:nvPr>
            <p:ph idx="1"/>
          </p:nvPr>
        </p:nvSpPr>
        <p:spPr>
          <a:xfrm>
            <a:off x="3157538" y="412454"/>
            <a:ext cx="3243262" cy="2101850"/>
          </a:xfrm>
        </p:spPr>
        <p:txBody>
          <a:bodyPr anchor="ctr">
            <a:normAutofit/>
          </a:bodyPr>
          <a:lstStyle/>
          <a:p>
            <a:r>
              <a:rPr lang="en-US" sz="1700" dirty="0"/>
              <a:t>estimates the number of clusters on our dataset to be:</a:t>
            </a:r>
          </a:p>
          <a:p>
            <a:r>
              <a:rPr lang="en-US" sz="1700" dirty="0"/>
              <a:t>k = 2</a:t>
            </a:r>
          </a:p>
          <a:p>
            <a:r>
              <a:rPr lang="en-US" sz="1700" dirty="0"/>
              <a:t>radius = 0.4</a:t>
            </a:r>
          </a:p>
        </p:txBody>
      </p:sp>
      <p:sp>
        <p:nvSpPr>
          <p:cNvPr id="11" name="TextBox 10">
            <a:extLst>
              <a:ext uri="{FF2B5EF4-FFF2-40B4-BE49-F238E27FC236}">
                <a16:creationId xmlns:a16="http://schemas.microsoft.com/office/drawing/2014/main" id="{6301A6E6-E43A-4818-8DDF-4BBE8A206682}"/>
              </a:ext>
            </a:extLst>
          </p:cNvPr>
          <p:cNvSpPr txBox="1"/>
          <p:nvPr/>
        </p:nvSpPr>
        <p:spPr>
          <a:xfrm>
            <a:off x="7902645" y="6388650"/>
            <a:ext cx="3462965" cy="261610"/>
          </a:xfrm>
          <a:prstGeom prst="rect">
            <a:avLst/>
          </a:prstGeom>
          <a:noFill/>
        </p:spPr>
        <p:txBody>
          <a:bodyPr wrap="square" rtlCol="0">
            <a:spAutoFit/>
          </a:bodyPr>
          <a:lstStyle/>
          <a:p>
            <a:pPr algn="ctr"/>
            <a:r>
              <a:rPr lang="en-US" sz="1100" b="1" i="1" dirty="0"/>
              <a:t>Figure 6.2</a:t>
            </a:r>
            <a:r>
              <a:rPr lang="en-US" sz="1100" i="1" dirty="0"/>
              <a:t> – Layering from Mean-Shift</a:t>
            </a:r>
            <a:endParaRPr lang="en-US" sz="1100" b="1" i="1" dirty="0"/>
          </a:p>
        </p:txBody>
      </p:sp>
      <p:sp>
        <p:nvSpPr>
          <p:cNvPr id="12" name="TextBox 11">
            <a:extLst>
              <a:ext uri="{FF2B5EF4-FFF2-40B4-BE49-F238E27FC236}">
                <a16:creationId xmlns:a16="http://schemas.microsoft.com/office/drawing/2014/main" id="{EB4D47DF-34E0-1575-D1CC-FB2A5456611E}"/>
              </a:ext>
            </a:extLst>
          </p:cNvPr>
          <p:cNvSpPr txBox="1"/>
          <p:nvPr/>
        </p:nvSpPr>
        <p:spPr>
          <a:xfrm>
            <a:off x="1647826" y="6388650"/>
            <a:ext cx="3462965" cy="261610"/>
          </a:xfrm>
          <a:prstGeom prst="rect">
            <a:avLst/>
          </a:prstGeom>
          <a:noFill/>
        </p:spPr>
        <p:txBody>
          <a:bodyPr wrap="square" rtlCol="0">
            <a:spAutoFit/>
          </a:bodyPr>
          <a:lstStyle/>
          <a:p>
            <a:pPr algn="ctr"/>
            <a:r>
              <a:rPr lang="en-US" sz="1100" b="1" i="1" dirty="0"/>
              <a:t>Figure 6.1</a:t>
            </a:r>
            <a:r>
              <a:rPr lang="en-US" sz="1100" i="1" dirty="0"/>
              <a:t> – Clusters from Mean-Shift</a:t>
            </a:r>
            <a:endParaRPr lang="en-US" sz="1100" b="1" i="1" dirty="0"/>
          </a:p>
        </p:txBody>
      </p:sp>
      <p:pic>
        <p:nvPicPr>
          <p:cNvPr id="8" name="Picture 7" descr="Chart, scatter chart&#10;&#10;Description automatically generated">
            <a:extLst>
              <a:ext uri="{FF2B5EF4-FFF2-40B4-BE49-F238E27FC236}">
                <a16:creationId xmlns:a16="http://schemas.microsoft.com/office/drawing/2014/main" id="{E2B8E9C1-857A-73E6-69A7-68D40B0580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03" y="3010450"/>
            <a:ext cx="6135681" cy="3378200"/>
          </a:xfrm>
          <a:prstGeom prst="rect">
            <a:avLst/>
          </a:prstGeom>
        </p:spPr>
      </p:pic>
      <p:pic>
        <p:nvPicPr>
          <p:cNvPr id="13" name="Picture 12" descr="Chart&#10;&#10;Description automatically generated">
            <a:extLst>
              <a:ext uri="{FF2B5EF4-FFF2-40B4-BE49-F238E27FC236}">
                <a16:creationId xmlns:a16="http://schemas.microsoft.com/office/drawing/2014/main" id="{DB076404-45BF-E614-D3D9-1FA131E436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4572" y="379736"/>
            <a:ext cx="5419627" cy="6008914"/>
          </a:xfrm>
          <a:prstGeom prst="rect">
            <a:avLst/>
          </a:prstGeom>
        </p:spPr>
      </p:pic>
    </p:spTree>
    <p:extLst>
      <p:ext uri="{BB962C8B-B14F-4D97-AF65-F5344CB8AC3E}">
        <p14:creationId xmlns:p14="http://schemas.microsoft.com/office/powerpoint/2010/main" val="16201463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074B14-0B8D-4783-A7F7-85265D8DE964}"/>
              </a:ext>
            </a:extLst>
          </p:cNvPr>
          <p:cNvSpPr>
            <a:spLocks noGrp="1"/>
          </p:cNvSpPr>
          <p:nvPr>
            <p:ph type="title"/>
          </p:nvPr>
        </p:nvSpPr>
        <p:spPr>
          <a:xfrm>
            <a:off x="950976" y="700186"/>
            <a:ext cx="5374494" cy="1188720"/>
          </a:xfrm>
        </p:spPr>
        <p:txBody>
          <a:bodyPr anchor="ctr">
            <a:normAutofit/>
          </a:bodyPr>
          <a:lstStyle/>
          <a:p>
            <a:r>
              <a:rPr lang="en-US">
                <a:solidFill>
                  <a:schemeClr val="bg1"/>
                </a:solidFill>
                <a:cs typeface="Calibri Light"/>
              </a:rPr>
              <a:t>Clustering: DBSCAN</a:t>
            </a:r>
          </a:p>
        </p:txBody>
      </p:sp>
      <p:sp>
        <p:nvSpPr>
          <p:cNvPr id="3" name="Content Placeholder 2">
            <a:extLst>
              <a:ext uri="{FF2B5EF4-FFF2-40B4-BE49-F238E27FC236}">
                <a16:creationId xmlns:a16="http://schemas.microsoft.com/office/drawing/2014/main" id="{A6F7F562-E4A6-4FE3-878E-4E7A628FF160}"/>
              </a:ext>
            </a:extLst>
          </p:cNvPr>
          <p:cNvSpPr>
            <a:spLocks noGrp="1"/>
          </p:cNvSpPr>
          <p:nvPr>
            <p:ph idx="1"/>
          </p:nvPr>
        </p:nvSpPr>
        <p:spPr>
          <a:xfrm>
            <a:off x="950976" y="1648533"/>
            <a:ext cx="5374494" cy="4472104"/>
          </a:xfrm>
        </p:spPr>
        <p:txBody>
          <a:bodyPr vert="horz" lIns="91440" tIns="45720" rIns="91440" bIns="45720" rtlCol="0">
            <a:noAutofit/>
          </a:bodyPr>
          <a:lstStyle/>
          <a:p>
            <a:pPr marL="342900" indent="-342900">
              <a:buAutoNum type="arabicPeriod"/>
            </a:pPr>
            <a:r>
              <a:rPr lang="en-US" sz="1400" b="1" dirty="0">
                <a:solidFill>
                  <a:schemeClr val="bg1"/>
                </a:solidFill>
                <a:cs typeface="Calibri" panose="020F0502020204030204"/>
              </a:rPr>
              <a:t>D</a:t>
            </a:r>
            <a:r>
              <a:rPr lang="en-US" sz="1400" dirty="0">
                <a:solidFill>
                  <a:schemeClr val="bg1"/>
                </a:solidFill>
                <a:cs typeface="Calibri" panose="020F0502020204030204"/>
              </a:rPr>
              <a:t>ensity-</a:t>
            </a:r>
            <a:r>
              <a:rPr lang="en-US" sz="1400" b="1" dirty="0">
                <a:solidFill>
                  <a:schemeClr val="bg1"/>
                </a:solidFill>
                <a:cs typeface="Calibri" panose="020F0502020204030204"/>
              </a:rPr>
              <a:t>B</a:t>
            </a:r>
            <a:r>
              <a:rPr lang="en-US" sz="1400" dirty="0">
                <a:solidFill>
                  <a:schemeClr val="bg1"/>
                </a:solidFill>
                <a:cs typeface="Calibri" panose="020F0502020204030204"/>
              </a:rPr>
              <a:t>ased </a:t>
            </a:r>
            <a:r>
              <a:rPr lang="en-US" sz="1400" b="1" dirty="0">
                <a:solidFill>
                  <a:schemeClr val="bg1"/>
                </a:solidFill>
                <a:cs typeface="Calibri" panose="020F0502020204030204"/>
              </a:rPr>
              <a:t>S</a:t>
            </a:r>
            <a:r>
              <a:rPr lang="en-US" sz="1400" dirty="0">
                <a:solidFill>
                  <a:schemeClr val="bg1"/>
                </a:solidFill>
                <a:cs typeface="Calibri" panose="020F0502020204030204"/>
              </a:rPr>
              <a:t>patial </a:t>
            </a:r>
            <a:r>
              <a:rPr lang="en-US" sz="1400" b="1" dirty="0">
                <a:solidFill>
                  <a:schemeClr val="bg1"/>
                </a:solidFill>
                <a:cs typeface="Calibri" panose="020F0502020204030204"/>
              </a:rPr>
              <a:t>C</a:t>
            </a:r>
            <a:r>
              <a:rPr lang="en-US" sz="1400" dirty="0">
                <a:solidFill>
                  <a:schemeClr val="bg1"/>
                </a:solidFill>
                <a:cs typeface="Calibri" panose="020F0502020204030204"/>
              </a:rPr>
              <a:t>lustering of </a:t>
            </a:r>
            <a:r>
              <a:rPr lang="en-US" sz="1400" b="1" dirty="0">
                <a:solidFill>
                  <a:schemeClr val="bg1"/>
                </a:solidFill>
                <a:cs typeface="Calibri" panose="020F0502020204030204"/>
              </a:rPr>
              <a:t>A</a:t>
            </a:r>
            <a:r>
              <a:rPr lang="en-US" sz="1400" dirty="0">
                <a:solidFill>
                  <a:schemeClr val="bg1"/>
                </a:solidFill>
                <a:cs typeface="Calibri" panose="020F0502020204030204"/>
              </a:rPr>
              <a:t>pplications with </a:t>
            </a:r>
            <a:r>
              <a:rPr lang="en-US" sz="1400" b="1" dirty="0">
                <a:solidFill>
                  <a:schemeClr val="bg1"/>
                </a:solidFill>
                <a:cs typeface="Calibri" panose="020F0502020204030204"/>
              </a:rPr>
              <a:t>N</a:t>
            </a:r>
            <a:r>
              <a:rPr lang="en-US" sz="1400" dirty="0">
                <a:solidFill>
                  <a:schemeClr val="bg1"/>
                </a:solidFill>
                <a:cs typeface="Calibri" panose="020F0502020204030204"/>
              </a:rPr>
              <a:t>oise ==&gt; DBSCAN</a:t>
            </a:r>
          </a:p>
          <a:p>
            <a:pPr marL="342900" indent="-342900">
              <a:buAutoNum type="arabicPeriod"/>
            </a:pPr>
            <a:r>
              <a:rPr lang="en-US" sz="1400" dirty="0">
                <a:solidFill>
                  <a:schemeClr val="bg1"/>
                </a:solidFill>
                <a:cs typeface="Calibri" panose="020F0502020204030204"/>
              </a:rPr>
              <a:t>Parameters</a:t>
            </a:r>
          </a:p>
          <a:p>
            <a:pPr marL="800100" lvl="1">
              <a:buAutoNum type="arabicPeriod"/>
            </a:pPr>
            <a:r>
              <a:rPr lang="en-US" sz="1400" dirty="0">
                <a:solidFill>
                  <a:schemeClr val="bg1"/>
                </a:solidFill>
                <a:cs typeface="Calibri" panose="020F0502020204030204"/>
              </a:rPr>
              <a:t>Neighborhood size – How dense we want the clusters to be, also known as minimum points in area</a:t>
            </a:r>
            <a:endParaRPr lang="en-US" sz="1400" dirty="0">
              <a:solidFill>
                <a:schemeClr val="bg1"/>
              </a:solidFill>
            </a:endParaRPr>
          </a:p>
          <a:p>
            <a:pPr marL="800100" lvl="1">
              <a:buAutoNum type="arabicPeriod"/>
            </a:pPr>
            <a:r>
              <a:rPr lang="en-US" sz="1400" dirty="0">
                <a:solidFill>
                  <a:schemeClr val="bg1"/>
                </a:solidFill>
                <a:cs typeface="Calibri" panose="020F0502020204030204"/>
              </a:rPr>
              <a:t>Distance threshold</a:t>
            </a:r>
          </a:p>
          <a:p>
            <a:pPr marL="342900" indent="-342900">
              <a:buAutoNum type="arabicPeriod"/>
            </a:pPr>
            <a:r>
              <a:rPr lang="en-US" sz="1400" dirty="0">
                <a:solidFill>
                  <a:schemeClr val="bg1"/>
                </a:solidFill>
                <a:cs typeface="Calibri" panose="020F0502020204030204"/>
              </a:rPr>
              <a:t>Geometric Evaluation: Distances between nearest points</a:t>
            </a:r>
          </a:p>
          <a:p>
            <a:pPr marL="342900" indent="-342900">
              <a:buAutoNum type="arabicPeriod"/>
            </a:pPr>
            <a:r>
              <a:rPr lang="en-US" sz="1400" dirty="0">
                <a:solidFill>
                  <a:schemeClr val="bg1"/>
                </a:solidFill>
                <a:cs typeface="Calibri" panose="020F0502020204030204"/>
              </a:rPr>
              <a:t>Pros (Karim et al, 2021)</a:t>
            </a:r>
            <a:endParaRPr lang="en-US" sz="1400" dirty="0">
              <a:solidFill>
                <a:schemeClr val="bg1"/>
              </a:solidFill>
              <a:ea typeface="+mn-lt"/>
              <a:cs typeface="+mn-lt"/>
            </a:endParaRPr>
          </a:p>
          <a:p>
            <a:pPr marL="800100" lvl="1">
              <a:buAutoNum type="arabicPeriod"/>
            </a:pPr>
            <a:r>
              <a:rPr lang="en-US" sz="1400" dirty="0">
                <a:solidFill>
                  <a:schemeClr val="bg1"/>
                </a:solidFill>
                <a:cs typeface="Calibri" panose="020F0502020204030204"/>
              </a:rPr>
              <a:t>Does not require a predetermined number of clusters</a:t>
            </a:r>
          </a:p>
          <a:p>
            <a:pPr marL="800100" lvl="1">
              <a:buAutoNum type="arabicPeriod"/>
            </a:pPr>
            <a:r>
              <a:rPr lang="en-US" sz="1400" dirty="0">
                <a:solidFill>
                  <a:schemeClr val="bg1"/>
                </a:solidFill>
                <a:cs typeface="Calibri" panose="020F0502020204030204"/>
              </a:rPr>
              <a:t>Identifies outliers as noises – good for avoiding overfitting</a:t>
            </a:r>
          </a:p>
          <a:p>
            <a:pPr marL="800100" lvl="1">
              <a:buAutoNum type="arabicPeriod"/>
            </a:pPr>
            <a:r>
              <a:rPr lang="en-US" sz="1400" dirty="0">
                <a:solidFill>
                  <a:schemeClr val="bg1"/>
                </a:solidFill>
                <a:cs typeface="Calibri" panose="020F0502020204030204"/>
              </a:rPr>
              <a:t>Good for identifying elaborately shaped clusters, arbitrarily size clusters</a:t>
            </a:r>
          </a:p>
          <a:p>
            <a:pPr marL="342900" indent="-342900">
              <a:buFont typeface="Arial" panose="020B0604020202020204" pitchFamily="34" charset="0"/>
              <a:buAutoNum type="arabicPeriod"/>
            </a:pPr>
            <a:r>
              <a:rPr lang="en-US" sz="1400" dirty="0">
                <a:solidFill>
                  <a:schemeClr val="bg1"/>
                </a:solidFill>
                <a:cs typeface="Calibri" panose="020F0502020204030204"/>
              </a:rPr>
              <a:t>Cons (Karim et al, 2021)</a:t>
            </a:r>
            <a:endParaRPr lang="en-US" sz="1400" dirty="0">
              <a:solidFill>
                <a:schemeClr val="bg1"/>
              </a:solidFill>
              <a:ea typeface="+mn-lt"/>
              <a:cs typeface="+mn-lt"/>
            </a:endParaRPr>
          </a:p>
          <a:p>
            <a:pPr marL="800100" lvl="1">
              <a:buAutoNum type="arabicPeriod"/>
            </a:pPr>
            <a:r>
              <a:rPr lang="en-US" sz="1400" dirty="0">
                <a:solidFill>
                  <a:schemeClr val="bg1"/>
                </a:solidFill>
                <a:cs typeface="Calibri" panose="020F0502020204030204"/>
              </a:rPr>
              <a:t>Does not work well with clusters that have varying densities: i.e. different distance thresholds</a:t>
            </a:r>
          </a:p>
          <a:p>
            <a:pPr marL="800100" lvl="1">
              <a:buAutoNum type="arabicPeriod"/>
            </a:pPr>
            <a:r>
              <a:rPr lang="en-US" sz="1400" dirty="0">
                <a:solidFill>
                  <a:schemeClr val="bg1"/>
                </a:solidFill>
                <a:cs typeface="Calibri" panose="020F0502020204030204"/>
              </a:rPr>
              <a:t>Quadratic computational complexity</a:t>
            </a:r>
          </a:p>
          <a:p>
            <a:pPr marL="800100" lvl="1">
              <a:buAutoNum type="arabicPeriod"/>
            </a:pPr>
            <a:r>
              <a:rPr lang="en-US" sz="1400" dirty="0">
                <a:solidFill>
                  <a:schemeClr val="bg1"/>
                </a:solidFill>
                <a:cs typeface="Calibri" panose="020F0502020204030204"/>
              </a:rPr>
              <a:t>Struggles to separate nearby clusters – room for error is low</a:t>
            </a:r>
          </a:p>
        </p:txBody>
      </p:sp>
      <p:pic>
        <p:nvPicPr>
          <p:cNvPr id="7" name="Picture 6">
            <a:extLst>
              <a:ext uri="{FF2B5EF4-FFF2-40B4-BE49-F238E27FC236}">
                <a16:creationId xmlns:a16="http://schemas.microsoft.com/office/drawing/2014/main" id="{6BC1487F-7E22-4A17-7599-4606ABB6A2C2}"/>
              </a:ext>
            </a:extLst>
          </p:cNvPr>
          <p:cNvPicPr>
            <a:picLocks noChangeAspect="1"/>
          </p:cNvPicPr>
          <p:nvPr/>
        </p:nvPicPr>
        <p:blipFill rotWithShape="1">
          <a:blip r:embed="rId3"/>
          <a:srcRect b="10194"/>
          <a:stretch/>
        </p:blipFill>
        <p:spPr>
          <a:xfrm>
            <a:off x="6682952" y="3261349"/>
            <a:ext cx="5509048" cy="2832416"/>
          </a:xfrm>
          <a:prstGeom prst="rect">
            <a:avLst/>
          </a:prstGeom>
        </p:spPr>
      </p:pic>
      <p:pic>
        <p:nvPicPr>
          <p:cNvPr id="4" name="Picture 3">
            <a:extLst>
              <a:ext uri="{FF2B5EF4-FFF2-40B4-BE49-F238E27FC236}">
                <a16:creationId xmlns:a16="http://schemas.microsoft.com/office/drawing/2014/main" id="{B09A8456-6880-3180-C34D-11AE16AA5CD1}"/>
              </a:ext>
            </a:extLst>
          </p:cNvPr>
          <p:cNvPicPr>
            <a:picLocks noChangeAspect="1"/>
          </p:cNvPicPr>
          <p:nvPr/>
        </p:nvPicPr>
        <p:blipFill rotWithShape="1">
          <a:blip r:embed="rId4"/>
          <a:srcRect b="14437"/>
          <a:stretch/>
        </p:blipFill>
        <p:spPr>
          <a:xfrm>
            <a:off x="6678652" y="463110"/>
            <a:ext cx="5467750" cy="2397656"/>
          </a:xfrm>
          <a:prstGeom prst="rect">
            <a:avLst/>
          </a:prstGeom>
        </p:spPr>
      </p:pic>
      <p:sp>
        <p:nvSpPr>
          <p:cNvPr id="8" name="TextBox 7">
            <a:extLst>
              <a:ext uri="{FF2B5EF4-FFF2-40B4-BE49-F238E27FC236}">
                <a16:creationId xmlns:a16="http://schemas.microsoft.com/office/drawing/2014/main" id="{8F577783-BB90-BCD5-94AE-73B4BA90EA8B}"/>
              </a:ext>
            </a:extLst>
          </p:cNvPr>
          <p:cNvSpPr txBox="1"/>
          <p:nvPr/>
        </p:nvSpPr>
        <p:spPr>
          <a:xfrm>
            <a:off x="7681044" y="2860766"/>
            <a:ext cx="3462965" cy="261610"/>
          </a:xfrm>
          <a:prstGeom prst="rect">
            <a:avLst/>
          </a:prstGeom>
          <a:noFill/>
        </p:spPr>
        <p:txBody>
          <a:bodyPr wrap="square" rtlCol="0">
            <a:spAutoFit/>
          </a:bodyPr>
          <a:lstStyle/>
          <a:p>
            <a:pPr algn="ctr"/>
            <a:r>
              <a:rPr lang="en-US" sz="1100" b="1" i="1" dirty="0"/>
              <a:t>Figure 7.1</a:t>
            </a:r>
            <a:r>
              <a:rPr lang="en-US" sz="1100" i="1" dirty="0"/>
              <a:t> (Chapter 18 clustering based, 2021)</a:t>
            </a:r>
            <a:endParaRPr lang="en-US" sz="1100" b="1" i="1" dirty="0"/>
          </a:p>
        </p:txBody>
      </p:sp>
      <p:sp>
        <p:nvSpPr>
          <p:cNvPr id="9" name="TextBox 8">
            <a:extLst>
              <a:ext uri="{FF2B5EF4-FFF2-40B4-BE49-F238E27FC236}">
                <a16:creationId xmlns:a16="http://schemas.microsoft.com/office/drawing/2014/main" id="{3F39A98C-E0AA-BC6F-58AB-9E23149C4306}"/>
              </a:ext>
            </a:extLst>
          </p:cNvPr>
          <p:cNvSpPr txBox="1"/>
          <p:nvPr/>
        </p:nvSpPr>
        <p:spPr>
          <a:xfrm>
            <a:off x="7705993" y="6089400"/>
            <a:ext cx="3462965" cy="261610"/>
          </a:xfrm>
          <a:prstGeom prst="rect">
            <a:avLst/>
          </a:prstGeom>
          <a:noFill/>
        </p:spPr>
        <p:txBody>
          <a:bodyPr wrap="square" rtlCol="0">
            <a:spAutoFit/>
          </a:bodyPr>
          <a:lstStyle/>
          <a:p>
            <a:pPr algn="ctr"/>
            <a:r>
              <a:rPr lang="en-US" sz="1100" b="1" i="1" dirty="0"/>
              <a:t>Figure 7.2</a:t>
            </a:r>
            <a:r>
              <a:rPr lang="en-US" sz="1100" i="1" dirty="0"/>
              <a:t> (Chapter 18 clustering based, 2021)</a:t>
            </a:r>
            <a:endParaRPr lang="en-US" sz="1100" b="1" i="1" dirty="0"/>
          </a:p>
        </p:txBody>
      </p:sp>
    </p:spTree>
    <p:extLst>
      <p:ext uri="{BB962C8B-B14F-4D97-AF65-F5344CB8AC3E}">
        <p14:creationId xmlns:p14="http://schemas.microsoft.com/office/powerpoint/2010/main" val="20396181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86F67-6854-AC6B-068A-F36BD276629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700" kern="1200" dirty="0">
                <a:solidFill>
                  <a:srgbClr val="FFFFFF"/>
                </a:solidFill>
                <a:latin typeface="+mj-lt"/>
                <a:ea typeface="+mj-ea"/>
                <a:cs typeface="+mj-cs"/>
              </a:rPr>
              <a:t>DBSCAN: Choosing max epsilon and minimum points per cluster</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a:extLst>
              <a:ext uri="{FF2B5EF4-FFF2-40B4-BE49-F238E27FC236}">
                <a16:creationId xmlns:a16="http://schemas.microsoft.com/office/drawing/2014/main" id="{59BDA2D6-A0EA-6D5D-046B-F1610BB2A8BE}"/>
              </a:ext>
            </a:extLst>
          </p:cNvPr>
          <p:cNvPicPr>
            <a:picLocks noGrp="1" noChangeAspect="1"/>
          </p:cNvPicPr>
          <p:nvPr>
            <p:ph idx="1"/>
          </p:nvPr>
        </p:nvPicPr>
        <p:blipFill rotWithShape="1">
          <a:blip r:embed="rId3"/>
          <a:srcRect b="6864"/>
          <a:stretch/>
        </p:blipFill>
        <p:spPr>
          <a:xfrm>
            <a:off x="5139366" y="321177"/>
            <a:ext cx="6681967" cy="6052192"/>
          </a:xfrm>
          <a:prstGeom prst="rect">
            <a:avLst/>
          </a:prstGeom>
        </p:spPr>
      </p:pic>
      <p:sp>
        <p:nvSpPr>
          <p:cNvPr id="6" name="TextBox 5">
            <a:extLst>
              <a:ext uri="{FF2B5EF4-FFF2-40B4-BE49-F238E27FC236}">
                <a16:creationId xmlns:a16="http://schemas.microsoft.com/office/drawing/2014/main" id="{41447C3C-DA4D-B51A-4098-EB89BF3168D8}"/>
              </a:ext>
            </a:extLst>
          </p:cNvPr>
          <p:cNvSpPr txBox="1"/>
          <p:nvPr/>
        </p:nvSpPr>
        <p:spPr>
          <a:xfrm>
            <a:off x="802582" y="3920668"/>
            <a:ext cx="3363877" cy="369332"/>
          </a:xfrm>
          <a:prstGeom prst="rect">
            <a:avLst/>
          </a:prstGeom>
          <a:noFill/>
        </p:spPr>
        <p:txBody>
          <a:bodyPr wrap="square">
            <a:spAutoFit/>
          </a:bodyPr>
          <a:lstStyle/>
          <a:p>
            <a:pPr algn="ctr"/>
            <a:r>
              <a:rPr lang="en-US" sz="1800" b="0" i="0" dirty="0">
                <a:solidFill>
                  <a:schemeClr val="bg1"/>
                </a:solidFill>
                <a:effectLst/>
                <a:latin typeface="Arial" panose="020B0604020202020204" pitchFamily="34" charset="0"/>
              </a:rPr>
              <a:t>Silhouette Method (Figure </a:t>
            </a:r>
            <a:r>
              <a:rPr lang="en-US" dirty="0">
                <a:solidFill>
                  <a:schemeClr val="bg1"/>
                </a:solidFill>
                <a:latin typeface="Arial" panose="020B0604020202020204" pitchFamily="34" charset="0"/>
              </a:rPr>
              <a:t>8</a:t>
            </a:r>
            <a:r>
              <a:rPr lang="en-US" sz="1800" b="0" i="0" dirty="0">
                <a:solidFill>
                  <a:schemeClr val="bg1"/>
                </a:solidFill>
                <a:effectLst/>
                <a:latin typeface="Arial" panose="020B0604020202020204" pitchFamily="34" charset="0"/>
              </a:rPr>
              <a:t>)</a:t>
            </a:r>
            <a:endParaRPr lang="en-US" sz="1800" dirty="0">
              <a:solidFill>
                <a:schemeClr val="bg1"/>
              </a:solidFill>
            </a:endParaRPr>
          </a:p>
        </p:txBody>
      </p:sp>
      <p:sp>
        <p:nvSpPr>
          <p:cNvPr id="7" name="TextBox 6">
            <a:extLst>
              <a:ext uri="{FF2B5EF4-FFF2-40B4-BE49-F238E27FC236}">
                <a16:creationId xmlns:a16="http://schemas.microsoft.com/office/drawing/2014/main" id="{11D6D4FC-7F03-075B-D82A-6B8FAC8A6E81}"/>
              </a:ext>
            </a:extLst>
          </p:cNvPr>
          <p:cNvSpPr txBox="1"/>
          <p:nvPr/>
        </p:nvSpPr>
        <p:spPr>
          <a:xfrm>
            <a:off x="6748866" y="6369924"/>
            <a:ext cx="3462965" cy="261610"/>
          </a:xfrm>
          <a:prstGeom prst="rect">
            <a:avLst/>
          </a:prstGeom>
          <a:noFill/>
        </p:spPr>
        <p:txBody>
          <a:bodyPr wrap="square" rtlCol="0">
            <a:spAutoFit/>
          </a:bodyPr>
          <a:lstStyle/>
          <a:p>
            <a:pPr algn="ctr"/>
            <a:r>
              <a:rPr lang="en-US" sz="1100" b="1" i="1" dirty="0"/>
              <a:t>Figure 8</a:t>
            </a:r>
            <a:r>
              <a:rPr lang="en-US" sz="1100" i="1" dirty="0"/>
              <a:t> – Choosing optimal epsilon and </a:t>
            </a:r>
            <a:r>
              <a:rPr lang="en-US" sz="1100" i="1" dirty="0" err="1"/>
              <a:t>min_pts</a:t>
            </a:r>
            <a:endParaRPr lang="en-US" sz="1100" b="1" i="1" dirty="0"/>
          </a:p>
        </p:txBody>
      </p:sp>
    </p:spTree>
    <p:extLst>
      <p:ext uri="{BB962C8B-B14F-4D97-AF65-F5344CB8AC3E}">
        <p14:creationId xmlns:p14="http://schemas.microsoft.com/office/powerpoint/2010/main" val="3679398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18">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6150FC-0A62-6BBE-DBEA-C314AB3D2446}"/>
              </a:ext>
            </a:extLst>
          </p:cNvPr>
          <p:cNvSpPr>
            <a:spLocks noGrp="1"/>
          </p:cNvSpPr>
          <p:nvPr>
            <p:ph type="title"/>
          </p:nvPr>
        </p:nvSpPr>
        <p:spPr>
          <a:xfrm>
            <a:off x="457201" y="412454"/>
            <a:ext cx="2381250" cy="2101850"/>
          </a:xfrm>
        </p:spPr>
        <p:txBody>
          <a:bodyPr>
            <a:normAutofit/>
          </a:bodyPr>
          <a:lstStyle/>
          <a:p>
            <a:r>
              <a:rPr lang="en-US" sz="2800"/>
              <a:t>DBSCAN: Results</a:t>
            </a:r>
          </a:p>
        </p:txBody>
      </p:sp>
      <p:sp>
        <p:nvSpPr>
          <p:cNvPr id="25" name="Rectangle 20">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DBD5650-0E18-5240-F5FD-71684F498647}"/>
              </a:ext>
            </a:extLst>
          </p:cNvPr>
          <p:cNvSpPr>
            <a:spLocks noGrp="1"/>
          </p:cNvSpPr>
          <p:nvPr>
            <p:ph idx="1"/>
          </p:nvPr>
        </p:nvSpPr>
        <p:spPr>
          <a:xfrm>
            <a:off x="3157538" y="412454"/>
            <a:ext cx="3243262" cy="2101850"/>
          </a:xfrm>
        </p:spPr>
        <p:txBody>
          <a:bodyPr anchor="ctr">
            <a:normAutofit/>
          </a:bodyPr>
          <a:lstStyle/>
          <a:p>
            <a:r>
              <a:rPr lang="en-US" sz="1700" dirty="0"/>
              <a:t>estimates the number of clusters on our dataset to be </a:t>
            </a:r>
          </a:p>
          <a:p>
            <a:r>
              <a:rPr lang="en-US" sz="1700" dirty="0"/>
              <a:t>k = 3</a:t>
            </a:r>
          </a:p>
          <a:p>
            <a:r>
              <a:rPr lang="en-US" sz="1700" dirty="0"/>
              <a:t>eps = 0.1 | </a:t>
            </a:r>
            <a:r>
              <a:rPr lang="en-US" sz="1700" dirty="0" err="1"/>
              <a:t>min_pts</a:t>
            </a:r>
            <a:r>
              <a:rPr lang="en-US" sz="1700" dirty="0"/>
              <a:t> = 30</a:t>
            </a:r>
          </a:p>
        </p:txBody>
      </p:sp>
      <p:pic>
        <p:nvPicPr>
          <p:cNvPr id="5" name="Picture 4">
            <a:extLst>
              <a:ext uri="{FF2B5EF4-FFF2-40B4-BE49-F238E27FC236}">
                <a16:creationId xmlns:a16="http://schemas.microsoft.com/office/drawing/2014/main" id="{DAF1680E-F608-E15C-1874-3A95EE60F64F}"/>
              </a:ext>
            </a:extLst>
          </p:cNvPr>
          <p:cNvPicPr>
            <a:picLocks noChangeAspect="1"/>
          </p:cNvPicPr>
          <p:nvPr/>
        </p:nvPicPr>
        <p:blipFill rotWithShape="1">
          <a:blip r:embed="rId2"/>
          <a:srcRect b="17515"/>
          <a:stretch/>
        </p:blipFill>
        <p:spPr>
          <a:xfrm>
            <a:off x="20" y="2959630"/>
            <a:ext cx="6395813" cy="3323604"/>
          </a:xfrm>
          <a:prstGeom prst="rect">
            <a:avLst/>
          </a:prstGeom>
        </p:spPr>
      </p:pic>
      <p:pic>
        <p:nvPicPr>
          <p:cNvPr id="9" name="Picture 8" descr="Chart&#10;&#10;Description automatically generated">
            <a:extLst>
              <a:ext uri="{FF2B5EF4-FFF2-40B4-BE49-F238E27FC236}">
                <a16:creationId xmlns:a16="http://schemas.microsoft.com/office/drawing/2014/main" id="{CBCD6B52-1C59-5D40-769F-CD77E9A16F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5833" y="0"/>
            <a:ext cx="5619564" cy="6445546"/>
          </a:xfrm>
          <a:prstGeom prst="rect">
            <a:avLst/>
          </a:prstGeom>
        </p:spPr>
      </p:pic>
      <p:sp>
        <p:nvSpPr>
          <p:cNvPr id="11" name="TextBox 10">
            <a:extLst>
              <a:ext uri="{FF2B5EF4-FFF2-40B4-BE49-F238E27FC236}">
                <a16:creationId xmlns:a16="http://schemas.microsoft.com/office/drawing/2014/main" id="{6301A6E6-E43A-4818-8DDF-4BBE8A206682}"/>
              </a:ext>
            </a:extLst>
          </p:cNvPr>
          <p:cNvSpPr txBox="1"/>
          <p:nvPr/>
        </p:nvSpPr>
        <p:spPr>
          <a:xfrm>
            <a:off x="7902645" y="6388650"/>
            <a:ext cx="3462965" cy="261610"/>
          </a:xfrm>
          <a:prstGeom prst="rect">
            <a:avLst/>
          </a:prstGeom>
          <a:noFill/>
        </p:spPr>
        <p:txBody>
          <a:bodyPr wrap="square" rtlCol="0">
            <a:spAutoFit/>
          </a:bodyPr>
          <a:lstStyle/>
          <a:p>
            <a:pPr algn="ctr"/>
            <a:r>
              <a:rPr lang="en-US" sz="1100" b="1" i="1" dirty="0"/>
              <a:t>Figure 9.2</a:t>
            </a:r>
            <a:r>
              <a:rPr lang="en-US" sz="1100" i="1" dirty="0"/>
              <a:t> – Layering from DBSCAN</a:t>
            </a:r>
            <a:endParaRPr lang="en-US" sz="1100" b="1" i="1" dirty="0"/>
          </a:p>
        </p:txBody>
      </p:sp>
      <p:sp>
        <p:nvSpPr>
          <p:cNvPr id="12" name="TextBox 11">
            <a:extLst>
              <a:ext uri="{FF2B5EF4-FFF2-40B4-BE49-F238E27FC236}">
                <a16:creationId xmlns:a16="http://schemas.microsoft.com/office/drawing/2014/main" id="{EB4D47DF-34E0-1575-D1CC-FB2A5456611E}"/>
              </a:ext>
            </a:extLst>
          </p:cNvPr>
          <p:cNvSpPr txBox="1"/>
          <p:nvPr/>
        </p:nvSpPr>
        <p:spPr>
          <a:xfrm>
            <a:off x="1647826" y="6388650"/>
            <a:ext cx="3462965" cy="261610"/>
          </a:xfrm>
          <a:prstGeom prst="rect">
            <a:avLst/>
          </a:prstGeom>
          <a:noFill/>
        </p:spPr>
        <p:txBody>
          <a:bodyPr wrap="square" rtlCol="0">
            <a:spAutoFit/>
          </a:bodyPr>
          <a:lstStyle/>
          <a:p>
            <a:pPr algn="ctr"/>
            <a:r>
              <a:rPr lang="en-US" sz="1100" b="1" i="1" dirty="0"/>
              <a:t>Figure 9.1</a:t>
            </a:r>
            <a:r>
              <a:rPr lang="en-US" sz="1100" i="1" dirty="0"/>
              <a:t> – Clusters from DBSCAN</a:t>
            </a:r>
            <a:endParaRPr lang="en-US" sz="1100" b="1" i="1" dirty="0"/>
          </a:p>
        </p:txBody>
      </p:sp>
    </p:spTree>
    <p:extLst>
      <p:ext uri="{BB962C8B-B14F-4D97-AF65-F5344CB8AC3E}">
        <p14:creationId xmlns:p14="http://schemas.microsoft.com/office/powerpoint/2010/main" val="1061008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9899462-FC16-43B0-966B-FCA2634507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93775" y="478232"/>
            <a:ext cx="5809306" cy="5918673"/>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074B14-0B8D-4783-A7F7-85265D8DE964}"/>
              </a:ext>
            </a:extLst>
          </p:cNvPr>
          <p:cNvSpPr>
            <a:spLocks noGrp="1"/>
          </p:cNvSpPr>
          <p:nvPr>
            <p:ph type="title"/>
          </p:nvPr>
        </p:nvSpPr>
        <p:spPr>
          <a:xfrm>
            <a:off x="947446" y="1053711"/>
            <a:ext cx="4933490" cy="1424446"/>
          </a:xfrm>
        </p:spPr>
        <p:txBody>
          <a:bodyPr>
            <a:normAutofit/>
          </a:bodyPr>
          <a:lstStyle/>
          <a:p>
            <a:r>
              <a:rPr lang="en-US" sz="4000">
                <a:solidFill>
                  <a:srgbClr val="FFFFFF"/>
                </a:solidFill>
                <a:cs typeface="Calibri Light"/>
              </a:rPr>
              <a:t>Clustering: OPTICS</a:t>
            </a:r>
          </a:p>
        </p:txBody>
      </p:sp>
      <p:cxnSp>
        <p:nvCxnSpPr>
          <p:cNvPr id="14" name="Straight Connector 13">
            <a:extLst>
              <a:ext uri="{FF2B5EF4-FFF2-40B4-BE49-F238E27FC236}">
                <a16:creationId xmlns:a16="http://schemas.microsoft.com/office/drawing/2014/main" id="{AAFEA932-2DF1-410C-A00A-7A1E7DBF75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79782" y="2639023"/>
            <a:ext cx="4800600"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F7F562-E4A6-4FE3-878E-4E7A628FF160}"/>
              </a:ext>
            </a:extLst>
          </p:cNvPr>
          <p:cNvSpPr>
            <a:spLocks noGrp="1"/>
          </p:cNvSpPr>
          <p:nvPr>
            <p:ph idx="1"/>
          </p:nvPr>
        </p:nvSpPr>
        <p:spPr>
          <a:xfrm>
            <a:off x="947447" y="2799889"/>
            <a:ext cx="4933490" cy="2987543"/>
          </a:xfrm>
        </p:spPr>
        <p:txBody>
          <a:bodyPr vert="horz" lIns="91440" tIns="45720" rIns="91440" bIns="45720" rtlCol="0" anchor="t">
            <a:normAutofit/>
          </a:bodyPr>
          <a:lstStyle/>
          <a:p>
            <a:pPr marL="342900" indent="-342900">
              <a:buAutoNum type="arabicPeriod"/>
            </a:pPr>
            <a:r>
              <a:rPr lang="en-US" sz="1700" b="1">
                <a:solidFill>
                  <a:srgbClr val="FFFFFF"/>
                </a:solidFill>
                <a:cs typeface="Calibri" panose="020F0502020204030204"/>
              </a:rPr>
              <a:t>O</a:t>
            </a:r>
            <a:r>
              <a:rPr lang="en-US" sz="1700">
                <a:solidFill>
                  <a:srgbClr val="FFFFFF"/>
                </a:solidFill>
                <a:cs typeface="Calibri" panose="020F0502020204030204"/>
              </a:rPr>
              <a:t>rdering </a:t>
            </a:r>
            <a:r>
              <a:rPr lang="en-US" sz="1700" b="1">
                <a:solidFill>
                  <a:srgbClr val="FFFFFF"/>
                </a:solidFill>
                <a:cs typeface="Calibri" panose="020F0502020204030204"/>
              </a:rPr>
              <a:t>P</a:t>
            </a:r>
            <a:r>
              <a:rPr lang="en-US" sz="1700">
                <a:solidFill>
                  <a:srgbClr val="FFFFFF"/>
                </a:solidFill>
                <a:cs typeface="Calibri" panose="020F0502020204030204"/>
              </a:rPr>
              <a:t>oints to </a:t>
            </a:r>
            <a:r>
              <a:rPr lang="en-US" sz="1700" b="1">
                <a:solidFill>
                  <a:srgbClr val="FFFFFF"/>
                </a:solidFill>
                <a:cs typeface="Calibri" panose="020F0502020204030204"/>
              </a:rPr>
              <a:t>I</a:t>
            </a:r>
            <a:r>
              <a:rPr lang="en-US" sz="1700">
                <a:solidFill>
                  <a:srgbClr val="FFFFFF"/>
                </a:solidFill>
                <a:cs typeface="Calibri" panose="020F0502020204030204"/>
              </a:rPr>
              <a:t>dentify </a:t>
            </a:r>
            <a:r>
              <a:rPr lang="en-US" sz="1700" b="1">
                <a:solidFill>
                  <a:srgbClr val="FFFFFF"/>
                </a:solidFill>
                <a:cs typeface="Calibri" panose="020F0502020204030204"/>
              </a:rPr>
              <a:t>C</a:t>
            </a:r>
            <a:r>
              <a:rPr lang="en-US" sz="1700">
                <a:solidFill>
                  <a:srgbClr val="FFFFFF"/>
                </a:solidFill>
                <a:cs typeface="Calibri" panose="020F0502020204030204"/>
              </a:rPr>
              <a:t>luster </a:t>
            </a:r>
            <a:r>
              <a:rPr lang="en-US" sz="1700" b="1">
                <a:solidFill>
                  <a:srgbClr val="FFFFFF"/>
                </a:solidFill>
                <a:cs typeface="Calibri" panose="020F0502020204030204"/>
              </a:rPr>
              <a:t>S</a:t>
            </a:r>
            <a:r>
              <a:rPr lang="en-US" sz="1700">
                <a:solidFill>
                  <a:srgbClr val="FFFFFF"/>
                </a:solidFill>
                <a:cs typeface="Calibri" panose="020F0502020204030204"/>
              </a:rPr>
              <a:t>tructure</a:t>
            </a:r>
          </a:p>
          <a:p>
            <a:pPr marL="800100" lvl="1">
              <a:buAutoNum type="arabicPeriod"/>
            </a:pPr>
            <a:r>
              <a:rPr lang="en-US" sz="1700">
                <a:solidFill>
                  <a:srgbClr val="FFFFFF"/>
                </a:solidFill>
                <a:cs typeface="Calibri" panose="020F0502020204030204"/>
              </a:rPr>
              <a:t>Extension of DBSCAN</a:t>
            </a:r>
          </a:p>
          <a:p>
            <a:pPr marL="342900" indent="-342900">
              <a:buAutoNum type="arabicPeriod"/>
            </a:pPr>
            <a:r>
              <a:rPr lang="en-US" sz="1700">
                <a:solidFill>
                  <a:srgbClr val="FFFFFF"/>
                </a:solidFill>
                <a:cs typeface="Calibri" panose="020F0502020204030204"/>
              </a:rPr>
              <a:t>Parameters: Minimum Cluster Membership: Core distance minimum</a:t>
            </a:r>
          </a:p>
          <a:p>
            <a:pPr marL="342900" indent="-342900">
              <a:buAutoNum type="arabicPeriod"/>
            </a:pPr>
            <a:r>
              <a:rPr lang="en-US" sz="1700">
                <a:solidFill>
                  <a:srgbClr val="FFFFFF"/>
                </a:solidFill>
                <a:cs typeface="Calibri" panose="020F0502020204030204"/>
              </a:rPr>
              <a:t>Geometric Evaluation: Distances between points</a:t>
            </a:r>
          </a:p>
          <a:p>
            <a:pPr marL="342900" indent="-342900">
              <a:buAutoNum type="arabicPeriod"/>
            </a:pPr>
            <a:r>
              <a:rPr lang="en-US" sz="1700">
                <a:solidFill>
                  <a:srgbClr val="FFFFFF"/>
                </a:solidFill>
                <a:cs typeface="Calibri" panose="020F0502020204030204"/>
              </a:rPr>
              <a:t>Pros: Same as DBSCAN</a:t>
            </a:r>
          </a:p>
          <a:p>
            <a:pPr marL="800100" lvl="1">
              <a:buAutoNum type="arabicPeriod"/>
            </a:pPr>
            <a:r>
              <a:rPr lang="en-US" sz="1700">
                <a:solidFill>
                  <a:srgbClr val="FFFFFF"/>
                </a:solidFill>
                <a:cs typeface="Calibri" panose="020F0502020204030204"/>
              </a:rPr>
              <a:t>Also scalable to large number of samples across clusters</a:t>
            </a:r>
          </a:p>
          <a:p>
            <a:pPr marL="342900" indent="-342900">
              <a:buAutoNum type="arabicPeriod"/>
            </a:pPr>
            <a:r>
              <a:rPr lang="en-US" sz="1700">
                <a:solidFill>
                  <a:srgbClr val="FFFFFF"/>
                </a:solidFill>
                <a:cs typeface="Calibri" panose="020F0502020204030204"/>
              </a:rPr>
              <a:t>Cons: Same as DBSCAN</a:t>
            </a:r>
          </a:p>
          <a:p>
            <a:pPr marL="800100" lvl="1">
              <a:buAutoNum type="arabicPeriod"/>
            </a:pPr>
            <a:endParaRPr lang="en-US" sz="1700">
              <a:solidFill>
                <a:srgbClr val="FFFFFF"/>
              </a:solidFill>
              <a:cs typeface="Calibri" panose="020F0502020204030204"/>
            </a:endParaRPr>
          </a:p>
          <a:p>
            <a:pPr marL="800100" lvl="1">
              <a:buAutoNum type="arabicPeriod"/>
            </a:pPr>
            <a:endParaRPr lang="en-US" sz="1700">
              <a:solidFill>
                <a:srgbClr val="FFFFFF"/>
              </a:solidFill>
              <a:cs typeface="Calibri" panose="020F0502020204030204"/>
            </a:endParaRPr>
          </a:p>
          <a:p>
            <a:pPr marL="800100" lvl="1">
              <a:buAutoNum type="arabicPeriod"/>
            </a:pPr>
            <a:endParaRPr lang="en-US" sz="1700">
              <a:solidFill>
                <a:srgbClr val="FFFFFF"/>
              </a:solidFill>
              <a:cs typeface="Calibri" panose="020F0502020204030204"/>
            </a:endParaRPr>
          </a:p>
        </p:txBody>
      </p:sp>
      <p:pic>
        <p:nvPicPr>
          <p:cNvPr id="7" name="Picture 6">
            <a:extLst>
              <a:ext uri="{FF2B5EF4-FFF2-40B4-BE49-F238E27FC236}">
                <a16:creationId xmlns:a16="http://schemas.microsoft.com/office/drawing/2014/main" id="{354C50CB-8CA9-F9D7-25DD-8AACF00CA7AE}"/>
              </a:ext>
            </a:extLst>
          </p:cNvPr>
          <p:cNvPicPr>
            <a:picLocks noChangeAspect="1"/>
          </p:cNvPicPr>
          <p:nvPr/>
        </p:nvPicPr>
        <p:blipFill>
          <a:blip r:embed="rId3"/>
          <a:stretch>
            <a:fillRect/>
          </a:stretch>
        </p:blipFill>
        <p:spPr>
          <a:xfrm>
            <a:off x="6536467" y="3187337"/>
            <a:ext cx="5453871" cy="3326860"/>
          </a:xfrm>
          <a:prstGeom prst="rect">
            <a:avLst/>
          </a:prstGeom>
        </p:spPr>
      </p:pic>
      <p:pic>
        <p:nvPicPr>
          <p:cNvPr id="4" name="Picture 3">
            <a:extLst>
              <a:ext uri="{FF2B5EF4-FFF2-40B4-BE49-F238E27FC236}">
                <a16:creationId xmlns:a16="http://schemas.microsoft.com/office/drawing/2014/main" id="{EB0F3BF8-FFAB-51B8-E51E-3583A7583715}"/>
              </a:ext>
            </a:extLst>
          </p:cNvPr>
          <p:cNvPicPr>
            <a:picLocks noChangeAspect="1"/>
          </p:cNvPicPr>
          <p:nvPr/>
        </p:nvPicPr>
        <p:blipFill rotWithShape="1">
          <a:blip r:embed="rId4"/>
          <a:srcRect b="14147"/>
          <a:stretch/>
        </p:blipFill>
        <p:spPr>
          <a:xfrm>
            <a:off x="6510576" y="21745"/>
            <a:ext cx="5505657" cy="2800617"/>
          </a:xfrm>
          <a:prstGeom prst="rect">
            <a:avLst/>
          </a:prstGeom>
        </p:spPr>
      </p:pic>
      <p:sp>
        <p:nvSpPr>
          <p:cNvPr id="8" name="TextBox 7">
            <a:extLst>
              <a:ext uri="{FF2B5EF4-FFF2-40B4-BE49-F238E27FC236}">
                <a16:creationId xmlns:a16="http://schemas.microsoft.com/office/drawing/2014/main" id="{815FBB7B-F646-141D-2A0E-7C45179ED229}"/>
              </a:ext>
            </a:extLst>
          </p:cNvPr>
          <p:cNvSpPr txBox="1"/>
          <p:nvPr/>
        </p:nvSpPr>
        <p:spPr>
          <a:xfrm>
            <a:off x="7531921" y="2822362"/>
            <a:ext cx="3462965" cy="261610"/>
          </a:xfrm>
          <a:prstGeom prst="rect">
            <a:avLst/>
          </a:prstGeom>
          <a:noFill/>
        </p:spPr>
        <p:txBody>
          <a:bodyPr wrap="square" rtlCol="0">
            <a:spAutoFit/>
          </a:bodyPr>
          <a:lstStyle/>
          <a:p>
            <a:pPr algn="ctr"/>
            <a:r>
              <a:rPr lang="en-US" sz="1100" b="1" i="1" dirty="0"/>
              <a:t>Figure 10.1</a:t>
            </a:r>
            <a:r>
              <a:rPr lang="en-US" sz="1100" i="1" dirty="0"/>
              <a:t> (Rhys, 2020)</a:t>
            </a:r>
            <a:endParaRPr lang="en-US" sz="1100" b="1" i="1" dirty="0"/>
          </a:p>
        </p:txBody>
      </p:sp>
      <p:sp>
        <p:nvSpPr>
          <p:cNvPr id="9" name="TextBox 8">
            <a:extLst>
              <a:ext uri="{FF2B5EF4-FFF2-40B4-BE49-F238E27FC236}">
                <a16:creationId xmlns:a16="http://schemas.microsoft.com/office/drawing/2014/main" id="{53956C37-75FC-791F-A607-C271CFCECCE9}"/>
              </a:ext>
            </a:extLst>
          </p:cNvPr>
          <p:cNvSpPr txBox="1"/>
          <p:nvPr/>
        </p:nvSpPr>
        <p:spPr>
          <a:xfrm>
            <a:off x="7531921" y="6486757"/>
            <a:ext cx="3462965" cy="261610"/>
          </a:xfrm>
          <a:prstGeom prst="rect">
            <a:avLst/>
          </a:prstGeom>
          <a:noFill/>
        </p:spPr>
        <p:txBody>
          <a:bodyPr wrap="square" rtlCol="0">
            <a:spAutoFit/>
          </a:bodyPr>
          <a:lstStyle/>
          <a:p>
            <a:pPr algn="ctr"/>
            <a:r>
              <a:rPr lang="en-US" sz="1100" b="1" i="1" dirty="0"/>
              <a:t>Figure 10.2</a:t>
            </a:r>
            <a:r>
              <a:rPr lang="en-US" sz="1100" i="1" dirty="0"/>
              <a:t> (Rhys, 2020)</a:t>
            </a:r>
            <a:endParaRPr lang="en-US" sz="1100" b="1" i="1" dirty="0"/>
          </a:p>
        </p:txBody>
      </p:sp>
    </p:spTree>
    <p:extLst>
      <p:ext uri="{BB962C8B-B14F-4D97-AF65-F5344CB8AC3E}">
        <p14:creationId xmlns:p14="http://schemas.microsoft.com/office/powerpoint/2010/main" val="3806015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89"/>
        <p:cNvGrpSpPr/>
        <p:nvPr/>
      </p:nvGrpSpPr>
      <p:grpSpPr>
        <a:xfrm>
          <a:off x="0" y="0"/>
          <a:ext cx="0" cy="0"/>
          <a:chOff x="0" y="0"/>
          <a:chExt cx="0" cy="0"/>
        </a:xfrm>
      </p:grpSpPr>
      <p:sp>
        <p:nvSpPr>
          <p:cNvPr id="90" name="Google Shape;90;p2"/>
          <p:cNvSpPr txBox="1">
            <a:spLocks noGrp="1"/>
          </p:cNvSpPr>
          <p:nvPr>
            <p:ph type="title"/>
          </p:nvPr>
        </p:nvSpPr>
        <p:spPr>
          <a:xfrm>
            <a:off x="648929" y="629266"/>
            <a:ext cx="3505495" cy="2168014"/>
          </a:xfrm>
          <a:prstGeom prst="rect">
            <a:avLst/>
          </a:prstGeom>
        </p:spPr>
        <p:txBody>
          <a:bodyPr spcFirstLastPara="1" vert="horz" lIns="91440" tIns="45720" rIns="91440" bIns="45720" rtlCol="0" anchor="ctr" anchorCtr="0">
            <a:noAutofit/>
          </a:bodyPr>
          <a:lstStyle/>
          <a:p>
            <a:pPr marL="0" lvl="0" indent="0">
              <a:spcAft>
                <a:spcPts val="0"/>
              </a:spcAft>
              <a:buClr>
                <a:schemeClr val="dk1"/>
              </a:buClr>
              <a:buSzPts val="4400"/>
            </a:pPr>
            <a:r>
              <a:rPr lang="en-US" sz="4000" kern="1200" dirty="0">
                <a:solidFill>
                  <a:schemeClr val="tx1"/>
                </a:solidFill>
                <a:latin typeface="+mj-lt"/>
                <a:ea typeface="+mj-ea"/>
                <a:cs typeface="+mj-cs"/>
              </a:rPr>
              <a:t>What is CPT and how does it work?</a:t>
            </a:r>
          </a:p>
        </p:txBody>
      </p:sp>
      <p:sp>
        <p:nvSpPr>
          <p:cNvPr id="93" name="Google Shape;93;p2"/>
          <p:cNvSpPr txBox="1"/>
          <p:nvPr/>
        </p:nvSpPr>
        <p:spPr>
          <a:xfrm>
            <a:off x="648930" y="3437186"/>
            <a:ext cx="3505494" cy="2168014"/>
          </a:xfrm>
          <a:prstGeom prst="rect">
            <a:avLst/>
          </a:prstGeom>
        </p:spPr>
        <p:txBody>
          <a:bodyPr spcFirstLastPara="1" vert="horz" lIns="91440" tIns="45720" rIns="91440" bIns="45720" rtlCol="0" anchorCtr="0">
            <a:normAutofit/>
          </a:bodyPr>
          <a:lstStyle/>
          <a:p>
            <a:pPr marL="0" marR="0" lvl="0" indent="-228600" algn="l" defTabSz="914400" rtl="0" eaLnBrk="1" fontAlgn="auto" latinLnBrk="0" hangingPunct="1">
              <a:lnSpc>
                <a:spcPct val="90000"/>
              </a:lnSpc>
              <a:spcBef>
                <a:spcPts val="0"/>
              </a:spcBef>
              <a:spcAft>
                <a:spcPts val="600"/>
              </a:spcAft>
              <a:buClr>
                <a:srgbClr val="000000"/>
              </a:buClr>
              <a:buSzPts val="22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sym typeface="Calibri"/>
              </a:rPr>
              <a:t>Cone penetration testing (CPT) is a means of examining soil types at multiple depths beneath a site of interest.</a:t>
            </a:r>
          </a:p>
          <a:p>
            <a:pPr marL="0" marR="0" lvl="0" indent="-228600" algn="l" defTabSz="914400" rtl="0" eaLnBrk="1" fontAlgn="auto" latinLnBrk="0" hangingPunct="1">
              <a:lnSpc>
                <a:spcPct val="90000"/>
              </a:lnSpc>
              <a:spcBef>
                <a:spcPts val="0"/>
              </a:spcBef>
              <a:spcAft>
                <a:spcPts val="600"/>
              </a:spcAft>
              <a:buClr>
                <a:srgbClr val="000000"/>
              </a:buClr>
              <a:buSzPts val="2200"/>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mn-cs"/>
              <a:sym typeface="Calibri"/>
            </a:endParaRPr>
          </a:p>
        </p:txBody>
      </p:sp>
      <p:sp>
        <p:nvSpPr>
          <p:cNvPr id="100" name="Rectangle 99">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2"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1" name="Google Shape;91;p2"/>
          <p:cNvPicPr preferRelativeResize="0">
            <a:picLocks noGrp="1"/>
          </p:cNvPicPr>
          <p:nvPr>
            <p:ph type="body" idx="1"/>
          </p:nvPr>
        </p:nvPicPr>
        <p:blipFill rotWithShape="1">
          <a:blip r:embed="rId3"/>
          <a:stretch/>
        </p:blipFill>
        <p:spPr>
          <a:xfrm>
            <a:off x="5405862" y="1501191"/>
            <a:ext cx="6019331" cy="3852371"/>
          </a:xfrm>
          <a:prstGeom prst="rect">
            <a:avLst/>
          </a:prstGeom>
          <a:noFill/>
          <a:effectLst/>
        </p:spPr>
      </p:pic>
      <p:sp>
        <p:nvSpPr>
          <p:cNvPr id="94" name="Google Shape;94;p2"/>
          <p:cNvSpPr txBox="1">
            <a:spLocks noGrp="1"/>
          </p:cNvSpPr>
          <p:nvPr>
            <p:ph type="sldNum" idx="12"/>
          </p:nvPr>
        </p:nvSpPr>
        <p:spPr>
          <a:xfrm>
            <a:off x="8610600" y="6356350"/>
            <a:ext cx="2743200" cy="365100"/>
          </a:xfrm>
          <a:prstGeom prst="rect">
            <a:avLst/>
          </a:prstGeom>
        </p:spPr>
        <p:txBody>
          <a:bodyPr spcFirstLastPara="1" vert="horz" lIns="91440" tIns="45720" rIns="91440" bIns="45720" rtlCol="0" anchor="ctr" anchorCtr="0">
            <a:normAutofit/>
          </a:bodyPr>
          <a:lstStyle/>
          <a:p>
            <a:pPr marL="0" marR="0" lvl="0" indent="0" algn="r" defTabSz="914400" rtl="0" eaLnBrk="1" fontAlgn="auto" latinLnBrk="0" hangingPunct="1">
              <a:lnSpc>
                <a:spcPct val="100000"/>
              </a:lnSpc>
              <a:spcBef>
                <a:spcPts val="0"/>
              </a:spcBef>
              <a:spcAft>
                <a:spcPts val="600"/>
              </a:spcAft>
              <a:buClr>
                <a:srgbClr val="000000"/>
              </a:buClr>
              <a:buSzPts val="1200"/>
              <a:buFont typeface="Arial"/>
              <a:buNone/>
              <a:tabLst/>
              <a:defRPr/>
            </a:pPr>
            <a:fld id="{00000000-1234-1234-1234-123412341234}" type="slidenum">
              <a:rPr kumimoji="0" lang="en-US" sz="1200" b="0" i="0" u="none" strike="noStrike" kern="1200" cap="none" spc="0" normalizeH="0" baseline="0" noProof="0">
                <a:ln>
                  <a:noFill/>
                </a:ln>
                <a:solidFill>
                  <a:srgbClr val="30303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
                  <a:srgbClr val="000000"/>
                </a:buClr>
                <a:buSzPts val="1200"/>
                <a:buFont typeface="Arial"/>
                <a:buNone/>
                <a:tabLst/>
                <a:defRPr/>
              </a:pPr>
              <a:t>2</a:t>
            </a:fld>
            <a:endParaRPr kumimoji="0" lang="en-US" sz="1200" b="0" i="0" u="none" strike="noStrike" kern="1200" cap="none" spc="0" normalizeH="0" baseline="0" noProof="0">
              <a:ln>
                <a:noFill/>
              </a:ln>
              <a:solidFill>
                <a:srgbClr val="303030"/>
              </a:solidFill>
              <a:effectLst/>
              <a:uLnTx/>
              <a:uFillTx/>
              <a:latin typeface="Calibri" panose="020F0502020204030204"/>
              <a:ea typeface="+mn-ea"/>
              <a:cs typeface="+mn-cs"/>
            </a:endParaRPr>
          </a:p>
        </p:txBody>
      </p:sp>
      <p:sp>
        <p:nvSpPr>
          <p:cNvPr id="92" name="Google Shape;92;p2"/>
          <p:cNvSpPr txBox="1"/>
          <p:nvPr/>
        </p:nvSpPr>
        <p:spPr>
          <a:xfrm>
            <a:off x="838200" y="5569545"/>
            <a:ext cx="6974100" cy="800179"/>
          </a:xfrm>
          <a:prstGeom prst="rect">
            <a:avLst/>
          </a:prstGeom>
          <a:no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600"/>
              </a:spcAft>
              <a:buClr>
                <a:srgbClr val="000000"/>
              </a:buClr>
              <a:buSzPts val="1800"/>
              <a:buFont typeface="Arial"/>
              <a:buNone/>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600"/>
              </a:spcAft>
              <a:buClr>
                <a:srgbClr val="000000"/>
              </a:buClr>
              <a:buSzPts val="1800"/>
              <a:buFont typeface="Arial"/>
              <a:buNone/>
              <a:tabLst/>
              <a:defRPr/>
            </a:pPr>
            <a:endParaRPr kumimoji="0" lang="en-US" sz="1800" b="0" i="0" u="none" strike="noStrike" kern="1200" cap="none" spc="0" normalizeH="0" baseline="0" noProof="0">
              <a:ln>
                <a:noFill/>
              </a:ln>
              <a:solidFill>
                <a:prstClr val="black"/>
              </a:solidFill>
              <a:effectLst/>
              <a:uLnTx/>
              <a:uFillTx/>
              <a:latin typeface="Calibri"/>
              <a:ea typeface="Calibri"/>
              <a:cs typeface="Calibri"/>
              <a:sym typeface="Calibri"/>
            </a:endParaRPr>
          </a:p>
        </p:txBody>
      </p:sp>
      <p:sp>
        <p:nvSpPr>
          <p:cNvPr id="95" name="Google Shape;95;p2"/>
          <p:cNvSpPr txBox="1"/>
          <p:nvPr/>
        </p:nvSpPr>
        <p:spPr>
          <a:xfrm>
            <a:off x="10252200" y="5605200"/>
            <a:ext cx="1101600" cy="323100"/>
          </a:xfrm>
          <a:prstGeom prst="rect">
            <a:avLst/>
          </a:prstGeom>
          <a:noFill/>
          <a:ln>
            <a:noFill/>
          </a:ln>
        </p:spPr>
        <p:txBody>
          <a:bodyPr spcFirstLastPara="1" wrap="square" lIns="91425" tIns="91425" rIns="91425" bIns="91425" anchor="t" anchorCtr="0">
            <a:spAutoFit/>
          </a:bodyPr>
          <a:lstStyle/>
          <a:p>
            <a:pPr marL="0" marR="0" lvl="0" indent="0" algn="l" defTabSz="914400" rtl="0" eaLnBrk="1" fontAlgn="auto" latinLnBrk="0" hangingPunct="1">
              <a:lnSpc>
                <a:spcPct val="90000"/>
              </a:lnSpc>
              <a:spcBef>
                <a:spcPts val="1000"/>
              </a:spcBef>
              <a:spcAft>
                <a:spcPts val="0"/>
              </a:spcAft>
              <a:buClr>
                <a:srgbClr val="000000"/>
              </a:buClr>
              <a:buSzPts val="1400"/>
              <a:buFont typeface="Arial"/>
              <a:buNone/>
              <a:tabLst/>
              <a:defRPr/>
            </a:pPr>
            <a:r>
              <a:rPr kumimoji="0" lang="en-CA" sz="1000" b="0" i="0" u="none" strike="noStrike" kern="1200" cap="none" spc="0" normalizeH="0" baseline="0" noProof="0" dirty="0">
                <a:ln>
                  <a:noFill/>
                </a:ln>
                <a:solidFill>
                  <a:prstClr val="black"/>
                </a:solidFill>
                <a:effectLst/>
                <a:uLnTx/>
                <a:uFillTx/>
                <a:latin typeface="Calibri"/>
                <a:ea typeface="Calibri"/>
                <a:cs typeface="Calibri"/>
                <a:sym typeface="Calibri"/>
              </a:rPr>
              <a:t>(Ku, et.al, 2016) </a:t>
            </a:r>
            <a:endParaRPr kumimoji="0" sz="1000" b="0" i="0" u="none" strike="noStrike" kern="1200" cap="none" spc="0" normalizeH="0" baseline="0" noProof="0" dirty="0">
              <a:ln>
                <a:noFill/>
              </a:ln>
              <a:solidFill>
                <a:srgbClr val="000000"/>
              </a:solidFill>
              <a:effectLst/>
              <a:uLnTx/>
              <a:uFillTx/>
              <a:latin typeface="Calibri"/>
              <a:ea typeface="Calibri"/>
              <a:cs typeface="Calibri"/>
              <a:sym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853944E-5683-8B83-67E5-1E7761183457}"/>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3700" kern="1200">
                <a:solidFill>
                  <a:srgbClr val="FFFFFF"/>
                </a:solidFill>
                <a:latin typeface="+mj-lt"/>
                <a:ea typeface="+mj-ea"/>
                <a:cs typeface="+mj-cs"/>
              </a:rPr>
              <a:t>OPTICS: Choosing max epsilon and minimum points per cluster</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hart, line chart&#10;&#10;Description automatically generated">
            <a:extLst>
              <a:ext uri="{FF2B5EF4-FFF2-40B4-BE49-F238E27FC236}">
                <a16:creationId xmlns:a16="http://schemas.microsoft.com/office/drawing/2014/main" id="{F145038D-8171-C53B-6720-9BAEF69B5C1F}"/>
              </a:ext>
            </a:extLst>
          </p:cNvPr>
          <p:cNvPicPr>
            <a:picLocks noGrp="1" noChangeAspect="1"/>
          </p:cNvPicPr>
          <p:nvPr>
            <p:ph idx="1"/>
          </p:nvPr>
        </p:nvPicPr>
        <p:blipFill>
          <a:blip r:embed="rId3"/>
          <a:stretch>
            <a:fillRect/>
          </a:stretch>
        </p:blipFill>
        <p:spPr>
          <a:xfrm>
            <a:off x="5367680" y="492573"/>
            <a:ext cx="6125828" cy="5880796"/>
          </a:xfrm>
          <a:prstGeom prst="rect">
            <a:avLst/>
          </a:prstGeom>
        </p:spPr>
      </p:pic>
      <p:sp>
        <p:nvSpPr>
          <p:cNvPr id="6" name="TextBox 5">
            <a:extLst>
              <a:ext uri="{FF2B5EF4-FFF2-40B4-BE49-F238E27FC236}">
                <a16:creationId xmlns:a16="http://schemas.microsoft.com/office/drawing/2014/main" id="{F6AC795F-9760-C9EE-EF8E-0911B554951E}"/>
              </a:ext>
            </a:extLst>
          </p:cNvPr>
          <p:cNvSpPr txBox="1"/>
          <p:nvPr/>
        </p:nvSpPr>
        <p:spPr>
          <a:xfrm>
            <a:off x="6423130" y="6373369"/>
            <a:ext cx="4014928" cy="261610"/>
          </a:xfrm>
          <a:prstGeom prst="rect">
            <a:avLst/>
          </a:prstGeom>
          <a:noFill/>
        </p:spPr>
        <p:txBody>
          <a:bodyPr wrap="square" rtlCol="0">
            <a:spAutoFit/>
          </a:bodyPr>
          <a:lstStyle/>
          <a:p>
            <a:pPr algn="ctr"/>
            <a:r>
              <a:rPr lang="en-US" sz="1100" b="1" i="1" dirty="0"/>
              <a:t>Figure 11</a:t>
            </a:r>
            <a:r>
              <a:rPr lang="en-US" sz="1100" i="1" dirty="0"/>
              <a:t> – Choosing optimal </a:t>
            </a:r>
            <a:r>
              <a:rPr lang="en-US" sz="1100" i="1" dirty="0" err="1"/>
              <a:t>min_pts</a:t>
            </a:r>
            <a:r>
              <a:rPr lang="en-US" sz="1100" i="1" dirty="0"/>
              <a:t>, with </a:t>
            </a:r>
            <a:r>
              <a:rPr lang="en-US" sz="1100" i="1" dirty="0" err="1"/>
              <a:t>max_eps</a:t>
            </a:r>
            <a:r>
              <a:rPr lang="en-US" sz="1100" i="1" dirty="0"/>
              <a:t> as guidance</a:t>
            </a:r>
            <a:endParaRPr lang="en-US" sz="1100" b="1" i="1" dirty="0"/>
          </a:p>
        </p:txBody>
      </p:sp>
    </p:spTree>
    <p:extLst>
      <p:ext uri="{BB962C8B-B14F-4D97-AF65-F5344CB8AC3E}">
        <p14:creationId xmlns:p14="http://schemas.microsoft.com/office/powerpoint/2010/main" val="2137002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8468727-63BE-4191-B4A6-C30C82C0E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B1DABD-C0A4-EED2-9F46-94DAA032C746}"/>
              </a:ext>
            </a:extLst>
          </p:cNvPr>
          <p:cNvSpPr>
            <a:spLocks noGrp="1"/>
          </p:cNvSpPr>
          <p:nvPr>
            <p:ph type="title"/>
          </p:nvPr>
        </p:nvSpPr>
        <p:spPr>
          <a:xfrm>
            <a:off x="457201" y="412454"/>
            <a:ext cx="2381250" cy="2101850"/>
          </a:xfrm>
        </p:spPr>
        <p:txBody>
          <a:bodyPr>
            <a:normAutofit/>
          </a:bodyPr>
          <a:lstStyle/>
          <a:p>
            <a:r>
              <a:rPr lang="en-US" sz="2800"/>
              <a:t>OPTICS: Results</a:t>
            </a:r>
          </a:p>
        </p:txBody>
      </p:sp>
      <p:sp>
        <p:nvSpPr>
          <p:cNvPr id="23" name="Rectangle 22">
            <a:extLst>
              <a:ext uri="{FF2B5EF4-FFF2-40B4-BE49-F238E27FC236}">
                <a16:creationId xmlns:a16="http://schemas.microsoft.com/office/drawing/2014/main" id="{9D355BB6-1BB8-4828-B246-CFB31742D7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3483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5" name="Rectangle 24">
            <a:extLst>
              <a:ext uri="{FF2B5EF4-FFF2-40B4-BE49-F238E27FC236}">
                <a16:creationId xmlns:a16="http://schemas.microsoft.com/office/drawing/2014/main" id="{CA52A9B9-B2B3-46F0-9D53-0EFF9905BF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45238" y="1452646"/>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8E7406BD-0C1D-37E2-CA07-7C7F7009C2C8}"/>
              </a:ext>
            </a:extLst>
          </p:cNvPr>
          <p:cNvSpPr>
            <a:spLocks noGrp="1"/>
          </p:cNvSpPr>
          <p:nvPr>
            <p:ph idx="1"/>
          </p:nvPr>
        </p:nvSpPr>
        <p:spPr>
          <a:xfrm>
            <a:off x="3157538" y="412454"/>
            <a:ext cx="3243262" cy="2101850"/>
          </a:xfrm>
        </p:spPr>
        <p:txBody>
          <a:bodyPr anchor="ctr">
            <a:normAutofit/>
          </a:bodyPr>
          <a:lstStyle/>
          <a:p>
            <a:r>
              <a:rPr lang="en-US" sz="1600" b="0" i="0" dirty="0">
                <a:effectLst/>
                <a:latin typeface="Arial" panose="020B0604020202020204" pitchFamily="34" charset="0"/>
              </a:rPr>
              <a:t>estimates the number of clusters on our dataset to be </a:t>
            </a:r>
          </a:p>
          <a:p>
            <a:r>
              <a:rPr lang="en-US" sz="1600" dirty="0">
                <a:latin typeface="Arial" panose="020B0604020202020204" pitchFamily="34" charset="0"/>
              </a:rPr>
              <a:t>k = 3</a:t>
            </a:r>
            <a:endParaRPr lang="en-US" sz="1600" b="0" i="0" dirty="0">
              <a:effectLst/>
              <a:latin typeface="Arial" panose="020B0604020202020204" pitchFamily="34" charset="0"/>
            </a:endParaRPr>
          </a:p>
          <a:p>
            <a:r>
              <a:rPr lang="en-US" sz="1600" b="0" i="0" dirty="0">
                <a:effectLst/>
                <a:latin typeface="Arial" panose="020B0604020202020204" pitchFamily="34" charset="0"/>
              </a:rPr>
              <a:t>Hyperparameters</a:t>
            </a:r>
          </a:p>
          <a:p>
            <a:pPr lvl="1"/>
            <a:r>
              <a:rPr lang="en-US" sz="1200" b="0" i="0" dirty="0" err="1">
                <a:effectLst/>
                <a:latin typeface="Arial" panose="020B0604020202020204" pitchFamily="34" charset="0"/>
              </a:rPr>
              <a:t>min_samples</a:t>
            </a:r>
            <a:r>
              <a:rPr lang="en-US" sz="1200" b="0" i="0" dirty="0">
                <a:effectLst/>
                <a:latin typeface="Arial" panose="020B0604020202020204" pitchFamily="34" charset="0"/>
              </a:rPr>
              <a:t> = 75</a:t>
            </a:r>
          </a:p>
          <a:p>
            <a:pPr lvl="1"/>
            <a:r>
              <a:rPr lang="en-US" sz="1200" dirty="0" err="1">
                <a:latin typeface="Arial" panose="020B0604020202020204" pitchFamily="34" charset="0"/>
              </a:rPr>
              <a:t>max_eps</a:t>
            </a:r>
            <a:r>
              <a:rPr lang="en-US" sz="1200" dirty="0">
                <a:latin typeface="Arial" panose="020B0604020202020204" pitchFamily="34" charset="0"/>
              </a:rPr>
              <a:t> = 0.15</a:t>
            </a:r>
            <a:endParaRPr lang="en-US" sz="1200" dirty="0"/>
          </a:p>
        </p:txBody>
      </p:sp>
      <p:pic>
        <p:nvPicPr>
          <p:cNvPr id="5" name="Picture 4" descr="Chart, scatter chart&#10;&#10;Description automatically generated">
            <a:extLst>
              <a:ext uri="{FF2B5EF4-FFF2-40B4-BE49-F238E27FC236}">
                <a16:creationId xmlns:a16="http://schemas.microsoft.com/office/drawing/2014/main" id="{B098B59D-DB9E-709E-F9B6-4E3DF252E688}"/>
              </a:ext>
            </a:extLst>
          </p:cNvPr>
          <p:cNvPicPr>
            <a:picLocks noChangeAspect="1"/>
          </p:cNvPicPr>
          <p:nvPr/>
        </p:nvPicPr>
        <p:blipFill rotWithShape="1">
          <a:blip r:embed="rId3"/>
          <a:srcRect l="4778" r="811" b="10129"/>
          <a:stretch/>
        </p:blipFill>
        <p:spPr>
          <a:xfrm>
            <a:off x="182879" y="2403566"/>
            <a:ext cx="6318831" cy="3784603"/>
          </a:xfrm>
          <a:prstGeom prst="rect">
            <a:avLst/>
          </a:prstGeom>
        </p:spPr>
      </p:pic>
      <p:pic>
        <p:nvPicPr>
          <p:cNvPr id="10" name="Picture 9" descr="Chart&#10;&#10;Description automatically generated">
            <a:extLst>
              <a:ext uri="{FF2B5EF4-FFF2-40B4-BE49-F238E27FC236}">
                <a16:creationId xmlns:a16="http://schemas.microsoft.com/office/drawing/2014/main" id="{B7A0BE43-67CC-DCE1-3E94-30805996C0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65435" y="669831"/>
            <a:ext cx="5861931" cy="5590903"/>
          </a:xfrm>
          <a:prstGeom prst="rect">
            <a:avLst/>
          </a:prstGeom>
        </p:spPr>
      </p:pic>
      <p:sp>
        <p:nvSpPr>
          <p:cNvPr id="14" name="TextBox 13">
            <a:extLst>
              <a:ext uri="{FF2B5EF4-FFF2-40B4-BE49-F238E27FC236}">
                <a16:creationId xmlns:a16="http://schemas.microsoft.com/office/drawing/2014/main" id="{862F8280-911B-E1D8-424B-2B66F249EA87}"/>
              </a:ext>
            </a:extLst>
          </p:cNvPr>
          <p:cNvSpPr txBox="1"/>
          <p:nvPr/>
        </p:nvSpPr>
        <p:spPr>
          <a:xfrm>
            <a:off x="1647826" y="6388650"/>
            <a:ext cx="3462965" cy="261610"/>
          </a:xfrm>
          <a:prstGeom prst="rect">
            <a:avLst/>
          </a:prstGeom>
          <a:noFill/>
        </p:spPr>
        <p:txBody>
          <a:bodyPr wrap="square" rtlCol="0">
            <a:spAutoFit/>
          </a:bodyPr>
          <a:lstStyle/>
          <a:p>
            <a:pPr algn="ctr"/>
            <a:r>
              <a:rPr lang="en-US" sz="1100" b="1" i="1" dirty="0"/>
              <a:t>Figure 12.1</a:t>
            </a:r>
            <a:r>
              <a:rPr lang="en-US" sz="1100" i="1" dirty="0"/>
              <a:t> – Clusters from OPTICS</a:t>
            </a:r>
            <a:endParaRPr lang="en-US" sz="1100" b="1" i="1" dirty="0"/>
          </a:p>
        </p:txBody>
      </p:sp>
      <p:sp>
        <p:nvSpPr>
          <p:cNvPr id="15" name="TextBox 14">
            <a:extLst>
              <a:ext uri="{FF2B5EF4-FFF2-40B4-BE49-F238E27FC236}">
                <a16:creationId xmlns:a16="http://schemas.microsoft.com/office/drawing/2014/main" id="{D0DECD40-8A28-3293-ED79-F6E3DFB29919}"/>
              </a:ext>
            </a:extLst>
          </p:cNvPr>
          <p:cNvSpPr txBox="1"/>
          <p:nvPr/>
        </p:nvSpPr>
        <p:spPr>
          <a:xfrm>
            <a:off x="7902645" y="6388650"/>
            <a:ext cx="3462965" cy="261610"/>
          </a:xfrm>
          <a:prstGeom prst="rect">
            <a:avLst/>
          </a:prstGeom>
          <a:noFill/>
        </p:spPr>
        <p:txBody>
          <a:bodyPr wrap="square" rtlCol="0">
            <a:spAutoFit/>
          </a:bodyPr>
          <a:lstStyle/>
          <a:p>
            <a:pPr algn="ctr"/>
            <a:r>
              <a:rPr lang="en-US" sz="1100" b="1" i="1" dirty="0"/>
              <a:t>Figure 12.2</a:t>
            </a:r>
            <a:r>
              <a:rPr lang="en-US" sz="1100" i="1" dirty="0"/>
              <a:t> – Layering from OPTICS</a:t>
            </a:r>
            <a:endParaRPr lang="en-US" sz="1100" b="1" i="1" dirty="0"/>
          </a:p>
        </p:txBody>
      </p:sp>
    </p:spTree>
    <p:extLst>
      <p:ext uri="{BB962C8B-B14F-4D97-AF65-F5344CB8AC3E}">
        <p14:creationId xmlns:p14="http://schemas.microsoft.com/office/powerpoint/2010/main" val="29782440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A1DE9B-5B93-3347-0FF1-C8E8B5B67DA2}"/>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Comparison between different algorithms</a:t>
            </a:r>
          </a:p>
        </p:txBody>
      </p:sp>
      <p:pic>
        <p:nvPicPr>
          <p:cNvPr id="11" name="Content Placeholder 4" descr="Chart, bar chart&#10;&#10;Description automatically generated">
            <a:extLst>
              <a:ext uri="{FF2B5EF4-FFF2-40B4-BE49-F238E27FC236}">
                <a16:creationId xmlns:a16="http://schemas.microsoft.com/office/drawing/2014/main" id="{C504E79D-D606-0781-EFFF-3C8F01ABF8B0}"/>
              </a:ext>
            </a:extLst>
          </p:cNvPr>
          <p:cNvPicPr>
            <a:picLocks noGrp="1" noChangeAspect="1"/>
          </p:cNvPicPr>
          <p:nvPr>
            <p:ph idx="1"/>
          </p:nvPr>
        </p:nvPicPr>
        <p:blipFill rotWithShape="1">
          <a:blip r:embed="rId3"/>
          <a:srcRect l="2338" r="1259" b="5308"/>
          <a:stretch/>
        </p:blipFill>
        <p:spPr>
          <a:xfrm>
            <a:off x="4669190" y="136882"/>
            <a:ext cx="7580319" cy="6028787"/>
          </a:xfrm>
          <a:prstGeom prst="rect">
            <a:avLst/>
          </a:prstGeom>
        </p:spPr>
      </p:pic>
      <p:sp>
        <p:nvSpPr>
          <p:cNvPr id="12" name="TextBox 11">
            <a:extLst>
              <a:ext uri="{FF2B5EF4-FFF2-40B4-BE49-F238E27FC236}">
                <a16:creationId xmlns:a16="http://schemas.microsoft.com/office/drawing/2014/main" id="{DEF634DC-E4D2-C28F-8CE7-6140D493AA73}"/>
              </a:ext>
            </a:extLst>
          </p:cNvPr>
          <p:cNvSpPr txBox="1"/>
          <p:nvPr/>
        </p:nvSpPr>
        <p:spPr>
          <a:xfrm>
            <a:off x="6423130" y="6373369"/>
            <a:ext cx="4014928" cy="261610"/>
          </a:xfrm>
          <a:prstGeom prst="rect">
            <a:avLst/>
          </a:prstGeom>
          <a:noFill/>
        </p:spPr>
        <p:txBody>
          <a:bodyPr wrap="square" rtlCol="0">
            <a:spAutoFit/>
          </a:bodyPr>
          <a:lstStyle/>
          <a:p>
            <a:pPr algn="ctr"/>
            <a:r>
              <a:rPr lang="en-US" sz="1100" b="1" i="1" dirty="0"/>
              <a:t>Figure 13</a:t>
            </a:r>
            <a:r>
              <a:rPr lang="en-US" sz="1100" i="1" dirty="0"/>
              <a:t> – Comparison Chart</a:t>
            </a:r>
            <a:endParaRPr lang="en-US" sz="1100" b="1" i="1" dirty="0"/>
          </a:p>
        </p:txBody>
      </p:sp>
    </p:spTree>
    <p:extLst>
      <p:ext uri="{BB962C8B-B14F-4D97-AF65-F5344CB8AC3E}">
        <p14:creationId xmlns:p14="http://schemas.microsoft.com/office/powerpoint/2010/main" val="321490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DA1A2E9-63FE-408D-A803-8E306ECAB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2058" y="450221"/>
            <a:ext cx="11272742" cy="3918123"/>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8F069B-54DA-4247-A657-3084BE3A6C63}"/>
              </a:ext>
            </a:extLst>
          </p:cNvPr>
          <p:cNvSpPr>
            <a:spLocks noGrp="1"/>
          </p:cNvSpPr>
          <p:nvPr>
            <p:ph type="title"/>
          </p:nvPr>
        </p:nvSpPr>
        <p:spPr>
          <a:xfrm>
            <a:off x="1100669" y="1097339"/>
            <a:ext cx="10011831" cy="2623885"/>
          </a:xfrm>
        </p:spPr>
        <p:txBody>
          <a:bodyPr vert="horz" lIns="91440" tIns="45720" rIns="91440" bIns="45720" rtlCol="0" anchor="ctr">
            <a:normAutofit/>
          </a:bodyPr>
          <a:lstStyle/>
          <a:p>
            <a:pPr algn="ctr"/>
            <a:r>
              <a:rPr lang="en-US" sz="6600" kern="1200">
                <a:solidFill>
                  <a:srgbClr val="FFFFFF"/>
                </a:solidFill>
                <a:latin typeface="+mj-lt"/>
                <a:ea typeface="+mj-ea"/>
                <a:cs typeface="+mj-cs"/>
              </a:rPr>
              <a:t>Neural Networks with Clustering</a:t>
            </a:r>
          </a:p>
        </p:txBody>
      </p:sp>
      <p:sp>
        <p:nvSpPr>
          <p:cNvPr id="9" name="Rectangle 8">
            <a:extLst>
              <a:ext uri="{FF2B5EF4-FFF2-40B4-BE49-F238E27FC236}">
                <a16:creationId xmlns:a16="http://schemas.microsoft.com/office/drawing/2014/main" id="{DAE8F46F-D590-45CD-AF41-A04DC11D1B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517136"/>
            <a:ext cx="2112264" cy="1892808"/>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BE9F90C-C163-435B-9A68-D15C92D1CF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33989" y="4521269"/>
            <a:ext cx="6720830" cy="1877811"/>
          </a:xfrm>
          <a:prstGeom prst="rect">
            <a:avLst/>
          </a:prstGeom>
          <a:solidFill>
            <a:srgbClr val="7F7F7F">
              <a:alpha val="20000"/>
            </a:srgb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1A882A9F-F4E9-4E23-8F0B-20B5DF42EA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19345" y="4521270"/>
            <a:ext cx="2115455" cy="1890204"/>
          </a:xfrm>
          <a:prstGeom prst="rect">
            <a:avLst/>
          </a:prstGeom>
          <a:solidFill>
            <a:srgbClr val="A5A5A5"/>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19648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5F074B14-0B8D-4783-A7F7-85265D8DE964}"/>
              </a:ext>
            </a:extLst>
          </p:cNvPr>
          <p:cNvSpPr>
            <a:spLocks noGrp="1"/>
          </p:cNvSpPr>
          <p:nvPr>
            <p:ph type="title"/>
          </p:nvPr>
        </p:nvSpPr>
        <p:spPr>
          <a:xfrm>
            <a:off x="1295400" y="669925"/>
            <a:ext cx="4800600" cy="1325563"/>
          </a:xfrm>
        </p:spPr>
        <p:txBody>
          <a:bodyPr anchor="b">
            <a:normAutofit/>
          </a:bodyPr>
          <a:lstStyle/>
          <a:p>
            <a:r>
              <a:rPr lang="en-US" dirty="0">
                <a:solidFill>
                  <a:schemeClr val="bg1"/>
                </a:solidFill>
                <a:cs typeface="Calibri Light"/>
              </a:rPr>
              <a:t>Neural Networks</a:t>
            </a:r>
          </a:p>
        </p:txBody>
      </p:sp>
      <p:cxnSp>
        <p:nvCxnSpPr>
          <p:cNvPr id="14" name="Straight Connector 1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F7F562-E4A6-4FE3-878E-4E7A628FF160}"/>
              </a:ext>
            </a:extLst>
          </p:cNvPr>
          <p:cNvSpPr>
            <a:spLocks noGrp="1"/>
          </p:cNvSpPr>
          <p:nvPr>
            <p:ph idx="1"/>
          </p:nvPr>
        </p:nvSpPr>
        <p:spPr>
          <a:xfrm>
            <a:off x="-297712" y="2190309"/>
            <a:ext cx="6393712" cy="3810096"/>
          </a:xfrm>
        </p:spPr>
        <p:txBody>
          <a:bodyPr vert="horz" lIns="91440" tIns="45720" rIns="91440" bIns="45720" rtlCol="0">
            <a:normAutofit/>
          </a:bodyPr>
          <a:lstStyle/>
          <a:p>
            <a:pPr marL="571500" lvl="1" indent="0">
              <a:buNone/>
            </a:pPr>
            <a:r>
              <a:rPr lang="en-US" sz="1900" dirty="0">
                <a:solidFill>
                  <a:schemeClr val="bg1"/>
                </a:solidFill>
                <a:cs typeface="Calibri" panose="020F0502020204030204"/>
              </a:rPr>
              <a:t>The history of Artificial Neural Networks dates to the mid-20th century. </a:t>
            </a:r>
          </a:p>
          <a:p>
            <a:pPr marL="571500" lvl="1" indent="0">
              <a:buNone/>
            </a:pPr>
            <a:r>
              <a:rPr lang="en-US" sz="1900" dirty="0">
                <a:solidFill>
                  <a:schemeClr val="bg1"/>
                </a:solidFill>
                <a:cs typeface="Calibri" panose="020F0502020204030204"/>
              </a:rPr>
              <a:t>They have gained significant popularity in the recent years due to the availability of huge amount of data and computational resources. </a:t>
            </a:r>
          </a:p>
          <a:p>
            <a:pPr marL="571500" lvl="1" indent="0">
              <a:buNone/>
            </a:pPr>
            <a:r>
              <a:rPr lang="en-US" sz="1900" dirty="0">
                <a:solidFill>
                  <a:schemeClr val="bg1"/>
                </a:solidFill>
                <a:cs typeface="Calibri" panose="020F0502020204030204"/>
              </a:rPr>
              <a:t>They have helped achieve breakthroughs in all fields of science and engineering. </a:t>
            </a:r>
          </a:p>
          <a:p>
            <a:pPr marL="571500" lvl="1" indent="0">
              <a:buNone/>
            </a:pPr>
            <a:r>
              <a:rPr lang="en-US" sz="1900" dirty="0">
                <a:solidFill>
                  <a:schemeClr val="bg1"/>
                </a:solidFill>
                <a:cs typeface="Calibri" panose="020F0502020204030204"/>
              </a:rPr>
              <a:t>They have been successfully applied to various supervised, unsupervised and reinforcement learning problems.</a:t>
            </a:r>
          </a:p>
          <a:p>
            <a:pPr marL="571500" lvl="1" indent="0">
              <a:buNone/>
            </a:pPr>
            <a:r>
              <a:rPr lang="en-US" sz="1900" b="1" i="1" dirty="0">
                <a:solidFill>
                  <a:schemeClr val="bg1"/>
                </a:solidFill>
                <a:cs typeface="Calibri" panose="020F0502020204030204"/>
              </a:rPr>
              <a:t>(HU Dike · 2018)</a:t>
            </a:r>
          </a:p>
          <a:p>
            <a:pPr marL="571500" lvl="1" indent="0">
              <a:buNone/>
            </a:pPr>
            <a:endParaRPr lang="en-US" sz="1900" dirty="0">
              <a:solidFill>
                <a:schemeClr val="bg1"/>
              </a:solidFill>
              <a:cs typeface="Calibri" panose="020F0502020204030204"/>
            </a:endParaRPr>
          </a:p>
          <a:p>
            <a:pPr marL="800100" lvl="1">
              <a:buAutoNum type="arabicPeriod"/>
            </a:pPr>
            <a:endParaRPr lang="en-US" sz="1900" dirty="0">
              <a:solidFill>
                <a:schemeClr val="bg1"/>
              </a:solidFill>
              <a:cs typeface="Calibri" panose="020F0502020204030204"/>
            </a:endParaRPr>
          </a:p>
          <a:p>
            <a:pPr marL="800100" lvl="1">
              <a:buAutoNum type="arabicPeriod"/>
            </a:pPr>
            <a:endParaRPr lang="en-US" sz="1900" dirty="0">
              <a:solidFill>
                <a:schemeClr val="bg1"/>
              </a:solidFill>
              <a:cs typeface="Calibri" panose="020F0502020204030204"/>
            </a:endParaRPr>
          </a:p>
        </p:txBody>
      </p:sp>
      <p:sp>
        <p:nvSpPr>
          <p:cNvPr id="16" name="Rectangle 15">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picture containing text, clock, watch, gauge&#10;&#10;Description automatically generated">
            <a:extLst>
              <a:ext uri="{FF2B5EF4-FFF2-40B4-BE49-F238E27FC236}">
                <a16:creationId xmlns:a16="http://schemas.microsoft.com/office/drawing/2014/main" id="{3DA1ECFB-FFFF-4460-897D-8953AC443C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0288" y="776251"/>
            <a:ext cx="3488157" cy="1956317"/>
          </a:xfrm>
          <a:prstGeom prst="rect">
            <a:avLst/>
          </a:prstGeom>
          <a:ln w="28575">
            <a:solidFill>
              <a:schemeClr val="tx1"/>
            </a:solidFill>
          </a:ln>
        </p:spPr>
      </p:pic>
      <p:pic>
        <p:nvPicPr>
          <p:cNvPr id="11" name="Picture 10" descr="Diagram, schematic&#10;&#10;Description automatically generated">
            <a:extLst>
              <a:ext uri="{FF2B5EF4-FFF2-40B4-BE49-F238E27FC236}">
                <a16:creationId xmlns:a16="http://schemas.microsoft.com/office/drawing/2014/main" id="{5122291A-0917-48B5-A29A-512A10215D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83953" y="4022113"/>
            <a:ext cx="3878496" cy="2219696"/>
          </a:xfrm>
          <a:prstGeom prst="rect">
            <a:avLst/>
          </a:prstGeom>
          <a:ln w="28575">
            <a:solidFill>
              <a:schemeClr val="tx1"/>
            </a:solidFill>
          </a:ln>
        </p:spPr>
      </p:pic>
    </p:spTree>
    <p:extLst>
      <p:ext uri="{BB962C8B-B14F-4D97-AF65-F5344CB8AC3E}">
        <p14:creationId xmlns:p14="http://schemas.microsoft.com/office/powerpoint/2010/main" val="34470604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itle 4">
            <a:extLst>
              <a:ext uri="{FF2B5EF4-FFF2-40B4-BE49-F238E27FC236}">
                <a16:creationId xmlns:a16="http://schemas.microsoft.com/office/drawing/2014/main" id="{5F074B14-0B8D-4783-A7F7-85265D8DE964}"/>
              </a:ext>
            </a:extLst>
          </p:cNvPr>
          <p:cNvSpPr>
            <a:spLocks noGrp="1"/>
          </p:cNvSpPr>
          <p:nvPr>
            <p:ph type="title"/>
          </p:nvPr>
        </p:nvSpPr>
        <p:spPr>
          <a:xfrm>
            <a:off x="1295400" y="669925"/>
            <a:ext cx="4800600" cy="1325563"/>
          </a:xfrm>
        </p:spPr>
        <p:txBody>
          <a:bodyPr anchor="b">
            <a:normAutofit/>
          </a:bodyPr>
          <a:lstStyle/>
          <a:p>
            <a:r>
              <a:rPr lang="en-US" dirty="0">
                <a:solidFill>
                  <a:schemeClr val="bg1"/>
                </a:solidFill>
                <a:cs typeface="Calibri Light"/>
              </a:rPr>
              <a:t>Neural Networks</a:t>
            </a:r>
          </a:p>
        </p:txBody>
      </p:sp>
      <p:cxnSp>
        <p:nvCxnSpPr>
          <p:cNvPr id="18" name="Straight Connector 1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2026340"/>
            <a:ext cx="609599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6F7F562-E4A6-4FE3-878E-4E7A628FF160}"/>
              </a:ext>
            </a:extLst>
          </p:cNvPr>
          <p:cNvSpPr>
            <a:spLocks noGrp="1"/>
          </p:cNvSpPr>
          <p:nvPr>
            <p:ph idx="1"/>
          </p:nvPr>
        </p:nvSpPr>
        <p:spPr>
          <a:xfrm>
            <a:off x="-68370" y="2238384"/>
            <a:ext cx="6232739" cy="4345867"/>
          </a:xfrm>
        </p:spPr>
        <p:txBody>
          <a:bodyPr vert="horz" lIns="91440" tIns="45720" rIns="91440" bIns="45720" rtlCol="0">
            <a:normAutofit/>
          </a:bodyPr>
          <a:lstStyle/>
          <a:p>
            <a:pPr marL="914400" lvl="1" indent="-342900"/>
            <a:r>
              <a:rPr lang="en-US" sz="2000" dirty="0">
                <a:solidFill>
                  <a:schemeClr val="bg1"/>
                </a:solidFill>
                <a:cs typeface="Calibri" panose="020F0502020204030204"/>
              </a:rPr>
              <a:t>However, typical deep learning setting is fit for supervised learning problems. Unsupervised learning, as in our case of soil stratification identification from the CPT data, is trickier to deal with since we do not have the ground truth to train our model on. </a:t>
            </a:r>
          </a:p>
          <a:p>
            <a:pPr marL="914400" lvl="1" indent="-342900"/>
            <a:r>
              <a:rPr lang="en-US" sz="2000" dirty="0">
                <a:solidFill>
                  <a:schemeClr val="bg1"/>
                </a:solidFill>
                <a:cs typeface="Calibri" panose="020F0502020204030204"/>
              </a:rPr>
              <a:t>Representation Learning learns informative representation of the data to simplify information extraction for clustering (</a:t>
            </a:r>
            <a:r>
              <a:rPr lang="en-US" sz="2000" dirty="0" err="1">
                <a:solidFill>
                  <a:schemeClr val="bg1"/>
                </a:solidFill>
                <a:cs typeface="Calibri" panose="020F0502020204030204"/>
              </a:rPr>
              <a:t>Yoshua</a:t>
            </a:r>
            <a:r>
              <a:rPr lang="en-US" sz="2000" dirty="0">
                <a:solidFill>
                  <a:schemeClr val="bg1"/>
                </a:solidFill>
                <a:cs typeface="Calibri" panose="020F0502020204030204"/>
              </a:rPr>
              <a:t> </a:t>
            </a:r>
            <a:r>
              <a:rPr lang="en-US" sz="2000" dirty="0" err="1">
                <a:solidFill>
                  <a:schemeClr val="bg1"/>
                </a:solidFill>
                <a:cs typeface="Calibri" panose="020F0502020204030204"/>
              </a:rPr>
              <a:t>Bengio</a:t>
            </a:r>
            <a:r>
              <a:rPr lang="en-US" sz="2000" dirty="0">
                <a:solidFill>
                  <a:schemeClr val="bg1"/>
                </a:solidFill>
                <a:cs typeface="Calibri" panose="020F0502020204030204"/>
              </a:rPr>
              <a:t> · 2014)</a:t>
            </a:r>
          </a:p>
          <a:p>
            <a:pPr marL="800100" lvl="1">
              <a:buAutoNum type="arabicPeriod"/>
            </a:pPr>
            <a:endParaRPr lang="en-US" sz="1900" dirty="0">
              <a:solidFill>
                <a:schemeClr val="bg1"/>
              </a:solidFill>
              <a:cs typeface="Calibri" panose="020F0502020204030204"/>
            </a:endParaRPr>
          </a:p>
          <a:p>
            <a:pPr marL="800100" lvl="1">
              <a:buAutoNum type="arabicPeriod"/>
            </a:pPr>
            <a:endParaRPr lang="en-US" sz="1900" dirty="0">
              <a:solidFill>
                <a:schemeClr val="bg1"/>
              </a:solidFill>
              <a:cs typeface="Calibri" panose="020F0502020204030204"/>
            </a:endParaRPr>
          </a:p>
        </p:txBody>
      </p:sp>
      <p:pic>
        <p:nvPicPr>
          <p:cNvPr id="11" name="Picture 10" descr="Diagram, schematic&#10;&#10;Description automatically generated">
            <a:extLst>
              <a:ext uri="{FF2B5EF4-FFF2-40B4-BE49-F238E27FC236}">
                <a16:creationId xmlns:a16="http://schemas.microsoft.com/office/drawing/2014/main" id="{5122291A-0917-48B5-A29A-512A10215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193" y="514605"/>
            <a:ext cx="3588640" cy="2495148"/>
          </a:xfrm>
          <a:prstGeom prst="rect">
            <a:avLst/>
          </a:prstGeom>
        </p:spPr>
      </p:pic>
      <p:sp>
        <p:nvSpPr>
          <p:cNvPr id="20" name="Rectangle 19">
            <a:extLst>
              <a:ext uri="{FF2B5EF4-FFF2-40B4-BE49-F238E27FC236}">
                <a16:creationId xmlns:a16="http://schemas.microsoft.com/office/drawing/2014/main" id="{C87417AF-190E-4D6E-AFA6-7D3E84B0B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1603" y="182859"/>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 name="Picture 9" descr="A picture containing text, clock, watch, gauge&#10;&#10;Description automatically generated">
            <a:extLst>
              <a:ext uri="{FF2B5EF4-FFF2-40B4-BE49-F238E27FC236}">
                <a16:creationId xmlns:a16="http://schemas.microsoft.com/office/drawing/2014/main" id="{3DA1ECFB-FFFF-4460-897D-8953AC443C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8661" y="4115963"/>
            <a:ext cx="3588640" cy="2013139"/>
          </a:xfrm>
          <a:prstGeom prst="rect">
            <a:avLst/>
          </a:prstGeom>
        </p:spPr>
      </p:pic>
      <p:sp>
        <p:nvSpPr>
          <p:cNvPr id="22" name="Rectangle 21">
            <a:extLst>
              <a:ext uri="{FF2B5EF4-FFF2-40B4-BE49-F238E27FC236}">
                <a16:creationId xmlns:a16="http://schemas.microsoft.com/office/drawing/2014/main" id="{80B30ED8-273E-4C07-8568-2FE5CC5C4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25071" y="3543213"/>
            <a:ext cx="3996261" cy="3177496"/>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8439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 name="Group 19">
            <a:extLst>
              <a:ext uri="{FF2B5EF4-FFF2-40B4-BE49-F238E27FC236}">
                <a16:creationId xmlns:a16="http://schemas.microsoft.com/office/drawing/2014/main" id="{913B067F-3154-4968-A886-DF93A787EC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21" name="Oval 20">
              <a:extLst>
                <a:ext uri="{FF2B5EF4-FFF2-40B4-BE49-F238E27FC236}">
                  <a16:creationId xmlns:a16="http://schemas.microsoft.com/office/drawing/2014/main" id="{97583D6C-C05B-47AB-8540-B2700B82A4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Oval 21">
              <a:extLst>
                <a:ext uri="{FF2B5EF4-FFF2-40B4-BE49-F238E27FC236}">
                  <a16:creationId xmlns:a16="http://schemas.microsoft.com/office/drawing/2014/main" id="{6501AD91-D973-4968-95E4-4C26CFDF8F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Oval 22">
              <a:extLst>
                <a:ext uri="{FF2B5EF4-FFF2-40B4-BE49-F238E27FC236}">
                  <a16:creationId xmlns:a16="http://schemas.microsoft.com/office/drawing/2014/main" id="{5C165989-F5FE-4BB6-9817-E7828CB1D6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Oval 23">
              <a:extLst>
                <a:ext uri="{FF2B5EF4-FFF2-40B4-BE49-F238E27FC236}">
                  <a16:creationId xmlns:a16="http://schemas.microsoft.com/office/drawing/2014/main" id="{6B0649CC-B912-4E82-BEA0-DA75ECB19A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5" name="Oval 24">
              <a:extLst>
                <a:ext uri="{FF2B5EF4-FFF2-40B4-BE49-F238E27FC236}">
                  <a16:creationId xmlns:a16="http://schemas.microsoft.com/office/drawing/2014/main" id="{6BA08C17-C9A5-4FA8-ABC4-44FB3B869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 name="Oval 25">
              <a:extLst>
                <a:ext uri="{FF2B5EF4-FFF2-40B4-BE49-F238E27FC236}">
                  <a16:creationId xmlns:a16="http://schemas.microsoft.com/office/drawing/2014/main" id="{70DEAC6C-553C-437E-BC17-D449523375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sp>
        <p:nvSpPr>
          <p:cNvPr id="28" name="Rectangle 27">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0" name="Group 29">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31" name="Straight Connector 30">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36" name="Rectangle 3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38" name="Group 37">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39" name="Straight Connector 38">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429DB158-917D-496B-87CB-2583C17E8163}"/>
              </a:ext>
            </a:extLst>
          </p:cNvPr>
          <p:cNvSpPr>
            <a:spLocks noGrp="1"/>
          </p:cNvSpPr>
          <p:nvPr>
            <p:ph type="title"/>
          </p:nvPr>
        </p:nvSpPr>
        <p:spPr>
          <a:xfrm>
            <a:off x="630935" y="4018137"/>
            <a:ext cx="5071221" cy="2129586"/>
          </a:xfrm>
          <a:noFill/>
        </p:spPr>
        <p:txBody>
          <a:bodyPr anchor="t">
            <a:normAutofit/>
          </a:bodyPr>
          <a:lstStyle/>
          <a:p>
            <a:r>
              <a:rPr lang="en-US" sz="4800" dirty="0">
                <a:solidFill>
                  <a:schemeClr val="bg1"/>
                </a:solidFill>
              </a:rPr>
              <a:t>Representation Learning</a:t>
            </a:r>
          </a:p>
        </p:txBody>
      </p:sp>
      <p:pic>
        <p:nvPicPr>
          <p:cNvPr id="4" name="Picture 3" descr="Diagram&#10;&#10;Description automatically generated">
            <a:extLst>
              <a:ext uri="{FF2B5EF4-FFF2-40B4-BE49-F238E27FC236}">
                <a16:creationId xmlns:a16="http://schemas.microsoft.com/office/drawing/2014/main" id="{E0520AB7-F7F4-4A56-A841-6F68B8DBD7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787" y="617779"/>
            <a:ext cx="10794208" cy="3265248"/>
          </a:xfrm>
          <a:prstGeom prst="rect">
            <a:avLst/>
          </a:prstGeom>
        </p:spPr>
      </p:pic>
      <p:grpSp>
        <p:nvGrpSpPr>
          <p:cNvPr id="44" name="Group 43">
            <a:extLst>
              <a:ext uri="{FF2B5EF4-FFF2-40B4-BE49-F238E27FC236}">
                <a16:creationId xmlns:a16="http://schemas.microsoft.com/office/drawing/2014/main" id="{1F4E1649-4D1F-4A91-AF97-A254BFDD52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2" y="776904"/>
            <a:ext cx="304800" cy="429768"/>
            <a:chOff x="215328" y="-46937"/>
            <a:chExt cx="304800" cy="2773841"/>
          </a:xfrm>
        </p:grpSpPr>
        <p:cxnSp>
          <p:nvCxnSpPr>
            <p:cNvPr id="45" name="Straight Connector 44">
              <a:extLst>
                <a:ext uri="{FF2B5EF4-FFF2-40B4-BE49-F238E27FC236}">
                  <a16:creationId xmlns:a16="http://schemas.microsoft.com/office/drawing/2014/main" id="{FE483602-62F9-474D-9C9B-5EE4CD7671CB}"/>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D7D1AC0-A6C7-40E3-9841-F34AC831A483}"/>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951C4DD-7427-497D-9DE3-9D731D3F456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EE18298-0BF5-4D7A-921A-2F4186E8D96A}"/>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sp>
        <p:nvSpPr>
          <p:cNvPr id="50" name="Oval 49">
            <a:extLst>
              <a:ext uri="{FF2B5EF4-FFF2-40B4-BE49-F238E27FC236}">
                <a16:creationId xmlns:a16="http://schemas.microsoft.com/office/drawing/2014/main" id="{773AEA78-C03B-40B7-9D11-DC022119D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60000"/>
                  <a:lumOff val="4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09566050-167C-45C9-BBFF-2F85952DB410}"/>
              </a:ext>
            </a:extLst>
          </p:cNvPr>
          <p:cNvSpPr>
            <a:spLocks noGrp="1"/>
          </p:cNvSpPr>
          <p:nvPr>
            <p:ph idx="1"/>
          </p:nvPr>
        </p:nvSpPr>
        <p:spPr>
          <a:xfrm>
            <a:off x="5925304" y="4018143"/>
            <a:ext cx="5549111" cy="2129599"/>
          </a:xfrm>
          <a:noFill/>
        </p:spPr>
        <p:txBody>
          <a:bodyPr anchor="t">
            <a:normAutofit/>
          </a:bodyPr>
          <a:lstStyle/>
          <a:p>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W</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e make use of Autoencoders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Ilya </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Tolstikhin</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2018</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a:t>
            </a:r>
          </a:p>
          <a:p>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Introduced in the 1980s by Hinton and the PDP group </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a:t>
            </a:r>
            <a:r>
              <a:rPr lang="en-US" sz="2000" b="1" dirty="0" err="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Rumelhart</a:t>
            </a:r>
            <a:r>
              <a:rPr lang="en-US" sz="2000" b="1"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et al· 1986)</a:t>
            </a:r>
          </a:p>
          <a:p>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T</a:t>
            </a:r>
            <a:r>
              <a:rPr lang="en-US" sz="2000"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hey deal with backpropagation in an unsupervised setting.</a:t>
            </a:r>
            <a:endParaRPr lang="en-US" sz="20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1800" dirty="0">
              <a:solidFill>
                <a:schemeClr val="bg1"/>
              </a:solidFill>
            </a:endParaRPr>
          </a:p>
        </p:txBody>
      </p:sp>
    </p:spTree>
    <p:extLst>
      <p:ext uri="{BB962C8B-B14F-4D97-AF65-F5344CB8AC3E}">
        <p14:creationId xmlns:p14="http://schemas.microsoft.com/office/powerpoint/2010/main" val="8343607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8FD74D4-C0F3-4E5B-9628-885593F0B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8E686FB-C0BA-4F2A-BC68-52F3476D5058}"/>
              </a:ext>
            </a:extLst>
          </p:cNvPr>
          <p:cNvSpPr>
            <a:spLocks noGrp="1"/>
          </p:cNvSpPr>
          <p:nvPr>
            <p:ph type="title"/>
          </p:nvPr>
        </p:nvSpPr>
        <p:spPr>
          <a:xfrm>
            <a:off x="1197864" y="901283"/>
            <a:ext cx="4898135" cy="1346693"/>
          </a:xfrm>
        </p:spPr>
        <p:txBody>
          <a:bodyPr>
            <a:normAutofit/>
          </a:bodyPr>
          <a:lstStyle/>
          <a:p>
            <a:r>
              <a:rPr lang="en-US" sz="4000" dirty="0"/>
              <a:t>RL with Auto-Encoders</a:t>
            </a:r>
          </a:p>
        </p:txBody>
      </p:sp>
      <p:sp>
        <p:nvSpPr>
          <p:cNvPr id="12" name="Rectangle 11">
            <a:extLst>
              <a:ext uri="{FF2B5EF4-FFF2-40B4-BE49-F238E27FC236}">
                <a16:creationId xmlns:a16="http://schemas.microsoft.com/office/drawing/2014/main" id="{067CFD9A-AD7C-42E8-898D-F51A83B12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91540"/>
            <a:ext cx="722376" cy="5071110"/>
          </a:xfrm>
          <a:prstGeom prst="rect">
            <a:avLst/>
          </a:prstGeom>
          <a:solidFill>
            <a:srgbClr val="4C525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4315A5B-37CB-4DC7-B531-0F020EA8C7ED}"/>
              </a:ext>
            </a:extLst>
          </p:cNvPr>
          <p:cNvSpPr>
            <a:spLocks noGrp="1"/>
          </p:cNvSpPr>
          <p:nvPr>
            <p:ph idx="1"/>
          </p:nvPr>
        </p:nvSpPr>
        <p:spPr>
          <a:xfrm>
            <a:off x="1197864" y="2408843"/>
            <a:ext cx="5553810" cy="3981323"/>
          </a:xfrm>
        </p:spPr>
        <p:txBody>
          <a:bodyPr>
            <a:normAutofit lnSpcReduction="10000"/>
          </a:bodyPr>
          <a:lstStyle/>
          <a:p>
            <a:pPr marL="0" marR="0">
              <a:spcBef>
                <a:spcPts val="0"/>
              </a:spcBef>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 autoencoder model is usually used for dimensionality reduction. </a:t>
            </a:r>
          </a:p>
          <a:p>
            <a:pPr marL="0" marR="0">
              <a:spcBef>
                <a:spcPts val="0"/>
              </a:spcBef>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We only intend to find an alternate transformation of the features that might help us get better clustering results. </a:t>
            </a:r>
          </a:p>
          <a:p>
            <a:pPr marL="0" marR="0">
              <a:spcBef>
                <a:spcPts val="0"/>
              </a:spcBef>
              <a:spcAft>
                <a:spcPts val="800"/>
              </a:spcAft>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The neural network will consist of two parts:</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mj-lt"/>
              <a:buAutoNum type="arabicPeriod"/>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An encoder, consisting of linear and non-linear layers which will find an alternate representation of the data. </a:t>
            </a:r>
            <a:endParaRPr lang="en-US" sz="19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800"/>
              </a:spcAft>
              <a:buFont typeface="+mj-lt"/>
              <a:buAutoNum type="arabicPeriod"/>
            </a:pPr>
            <a:r>
              <a:rPr lang="en-US" sz="1900" dirty="0">
                <a:effectLst/>
                <a:latin typeface="Times New Roman" panose="02020603050405020304" pitchFamily="18" charset="0"/>
                <a:ea typeface="Calibri" panose="020F0502020204030204" pitchFamily="34" charset="0"/>
                <a:cs typeface="Times New Roman" panose="02020603050405020304" pitchFamily="18" charset="0"/>
              </a:rPr>
              <a:t>A decoder, that attempts to reconstruct the original features from the transformed features. The difference between the reconstructed features and the original features will give us the loss of our transformation, which will be minimized during training</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sz="1400" dirty="0"/>
          </a:p>
        </p:txBody>
      </p:sp>
      <p:pic>
        <p:nvPicPr>
          <p:cNvPr id="5" name="Picture 4" descr="Chart&#10;&#10;Description automatically generated">
            <a:extLst>
              <a:ext uri="{FF2B5EF4-FFF2-40B4-BE49-F238E27FC236}">
                <a16:creationId xmlns:a16="http://schemas.microsoft.com/office/drawing/2014/main" id="{94D15254-BB73-4498-983D-0E73FB09AD8F}"/>
              </a:ext>
            </a:extLst>
          </p:cNvPr>
          <p:cNvPicPr>
            <a:picLocks noChangeAspect="1"/>
          </p:cNvPicPr>
          <p:nvPr/>
        </p:nvPicPr>
        <p:blipFill>
          <a:blip r:embed="rId3"/>
          <a:stretch>
            <a:fillRect/>
          </a:stretch>
        </p:blipFill>
        <p:spPr>
          <a:xfrm>
            <a:off x="7274707" y="1601780"/>
            <a:ext cx="4738918" cy="3412020"/>
          </a:xfrm>
          <a:prstGeom prst="rect">
            <a:avLst/>
          </a:prstGeom>
          <a:effectLst>
            <a:outerShdw blurRad="406400" dist="317500" dir="5400000" sx="89000" sy="89000" rotWithShape="0">
              <a:prstClr val="black">
                <a:alpha val="15000"/>
              </a:prstClr>
            </a:outerShdw>
          </a:effectLst>
        </p:spPr>
      </p:pic>
    </p:spTree>
    <p:extLst>
      <p:ext uri="{BB962C8B-B14F-4D97-AF65-F5344CB8AC3E}">
        <p14:creationId xmlns:p14="http://schemas.microsoft.com/office/powerpoint/2010/main" val="8047835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725844A-2A55-4016-AF80-9D29910754D5}"/>
              </a:ext>
            </a:extLst>
          </p:cNvPr>
          <p:cNvSpPr>
            <a:spLocks noGrp="1"/>
          </p:cNvSpPr>
          <p:nvPr>
            <p:ph type="title"/>
          </p:nvPr>
        </p:nvSpPr>
        <p:spPr>
          <a:xfrm>
            <a:off x="966952" y="1204108"/>
            <a:ext cx="2669406" cy="1781175"/>
          </a:xfrm>
        </p:spPr>
        <p:txBody>
          <a:bodyPr vert="horz" lIns="91440" tIns="45720" rIns="91440" bIns="45720" rtlCol="0" anchor="ctr">
            <a:normAutofit/>
          </a:bodyPr>
          <a:lstStyle/>
          <a:p>
            <a:r>
              <a:rPr lang="en-US" sz="3200" kern="1200" dirty="0">
                <a:solidFill>
                  <a:srgbClr val="FFFFFF"/>
                </a:solidFill>
                <a:latin typeface="+mj-lt"/>
                <a:ea typeface="+mj-ea"/>
                <a:cs typeface="+mj-cs"/>
              </a:rPr>
              <a:t>Suggested Model</a:t>
            </a:r>
          </a:p>
        </p:txBody>
      </p:sp>
      <p:sp>
        <p:nvSpPr>
          <p:cNvPr id="6" name="Content Placeholder 2">
            <a:extLst>
              <a:ext uri="{FF2B5EF4-FFF2-40B4-BE49-F238E27FC236}">
                <a16:creationId xmlns:a16="http://schemas.microsoft.com/office/drawing/2014/main" id="{D1089B79-441F-48F2-810C-F11B7A2656B8}"/>
              </a:ext>
            </a:extLst>
          </p:cNvPr>
          <p:cNvSpPr txBox="1">
            <a:spLocks/>
          </p:cNvSpPr>
          <p:nvPr/>
        </p:nvSpPr>
        <p:spPr>
          <a:xfrm>
            <a:off x="1264662" y="3929288"/>
            <a:ext cx="2669407" cy="11956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228600"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50 EPOCHS.</a:t>
            </a:r>
          </a:p>
          <a:p>
            <a:pPr marL="0" marR="0" lvl="0" indent="-228600"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Time: 0.009 s</a:t>
            </a:r>
          </a:p>
          <a:p>
            <a:pPr marL="0" marR="0" lvl="0" indent="-228600" algn="l" defTabSz="914400" rtl="0" eaLnBrk="1" fontAlgn="auto" latinLnBrk="0" hangingPunct="1">
              <a:lnSpc>
                <a:spcPct val="90000"/>
              </a:lnSpc>
              <a:spcBef>
                <a:spcPts val="0"/>
              </a:spcBef>
              <a:spcAft>
                <a:spcPts val="80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Content Placeholder 4" descr="Table&#10;&#10;Description automatically generated">
            <a:extLst>
              <a:ext uri="{FF2B5EF4-FFF2-40B4-BE49-F238E27FC236}">
                <a16:creationId xmlns:a16="http://schemas.microsoft.com/office/drawing/2014/main" id="{F153DBF0-4035-40DC-AD89-B7966920F98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8838" y="354292"/>
            <a:ext cx="7020110" cy="6335651"/>
          </a:xfrm>
          <a:prstGeom prst="rect">
            <a:avLst/>
          </a:prstGeom>
        </p:spPr>
      </p:pic>
    </p:spTree>
    <p:extLst>
      <p:ext uri="{BB962C8B-B14F-4D97-AF65-F5344CB8AC3E}">
        <p14:creationId xmlns:p14="http://schemas.microsoft.com/office/powerpoint/2010/main" val="15646705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BBEC213-330E-4A93-8279-63C5BD193DBF}"/>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a:solidFill>
                  <a:srgbClr val="FFFFFF"/>
                </a:solidFill>
                <a:latin typeface="+mj-lt"/>
                <a:ea typeface="+mj-ea"/>
                <a:cs typeface="+mj-cs"/>
              </a:rPr>
              <a:t>Loss Curve</a:t>
            </a:r>
          </a:p>
        </p:txBody>
      </p:sp>
      <p:sp>
        <p:nvSpPr>
          <p:cNvPr id="3" name="Content Placeholder 2">
            <a:extLst>
              <a:ext uri="{FF2B5EF4-FFF2-40B4-BE49-F238E27FC236}">
                <a16:creationId xmlns:a16="http://schemas.microsoft.com/office/drawing/2014/main" id="{AB64D0C6-1295-4F00-BCA7-06B68874A42C}"/>
              </a:ext>
            </a:extLst>
          </p:cNvPr>
          <p:cNvSpPr>
            <a:spLocks noGrp="1"/>
          </p:cNvSpPr>
          <p:nvPr>
            <p:ph idx="1"/>
          </p:nvPr>
        </p:nvSpPr>
        <p:spPr>
          <a:xfrm>
            <a:off x="674237" y="4170501"/>
            <a:ext cx="3657600" cy="1525597"/>
          </a:xfrm>
        </p:spPr>
        <p:txBody>
          <a:bodyPr vert="horz" lIns="91440" tIns="45720" rIns="91440" bIns="45720" rtlCol="0">
            <a:normAutofit/>
          </a:bodyPr>
          <a:lstStyle/>
          <a:p>
            <a:pPr marL="0" indent="0" algn="ctr">
              <a:buNone/>
            </a:pPr>
            <a:r>
              <a:rPr lang="en-US" sz="2000" kern="1200">
                <a:solidFill>
                  <a:srgbClr val="FFFFFF"/>
                </a:solidFill>
                <a:latin typeface="+mn-lt"/>
                <a:ea typeface="+mn-ea"/>
                <a:cs typeface="+mn-cs"/>
              </a:rPr>
              <a:t>MSE Loss</a:t>
            </a: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descr="Chart, histogram&#10;&#10;Description automatically generated">
            <a:extLst>
              <a:ext uri="{FF2B5EF4-FFF2-40B4-BE49-F238E27FC236}">
                <a16:creationId xmlns:a16="http://schemas.microsoft.com/office/drawing/2014/main" id="{308A774D-072C-4D11-89A6-5A35FCB18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53822" y="1248456"/>
            <a:ext cx="6553545" cy="4369029"/>
          </a:xfrm>
          <a:prstGeom prst="rect">
            <a:avLst/>
          </a:prstGeom>
        </p:spPr>
      </p:pic>
    </p:spTree>
    <p:extLst>
      <p:ext uri="{BB962C8B-B14F-4D97-AF65-F5344CB8AC3E}">
        <p14:creationId xmlns:p14="http://schemas.microsoft.com/office/powerpoint/2010/main" val="2024507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Content Placeholder 15">
            <a:extLst>
              <a:ext uri="{FF2B5EF4-FFF2-40B4-BE49-F238E27FC236}">
                <a16:creationId xmlns:a16="http://schemas.microsoft.com/office/drawing/2014/main" id="{44495339-B0A4-4B8C-B0E2-590D59092BE7}"/>
              </a:ext>
            </a:extLst>
          </p:cNvPr>
          <p:cNvSpPr>
            <a:spLocks noGrp="1"/>
          </p:cNvSpPr>
          <p:nvPr>
            <p:ph idx="1"/>
          </p:nvPr>
        </p:nvSpPr>
        <p:spPr>
          <a:xfrm>
            <a:off x="1005136" y="710877"/>
            <a:ext cx="10175630" cy="767904"/>
          </a:xfrm>
        </p:spPr>
        <p:txBody>
          <a:bodyPr anchor="ctr">
            <a:normAutofit/>
          </a:bodyPr>
          <a:lstStyle/>
          <a:p>
            <a:pPr marL="0" indent="0" algn="ctr">
              <a:buNone/>
            </a:pPr>
            <a:r>
              <a:rPr lang="en-US" sz="4000" dirty="0"/>
              <a:t>Primary Research Paper References</a:t>
            </a:r>
          </a:p>
        </p:txBody>
      </p:sp>
      <p:pic>
        <p:nvPicPr>
          <p:cNvPr id="3" name="Picture 2" descr="Graphical user interface, text, application, email&#10;&#10;Description automatically generated">
            <a:extLst>
              <a:ext uri="{FF2B5EF4-FFF2-40B4-BE49-F238E27FC236}">
                <a16:creationId xmlns:a16="http://schemas.microsoft.com/office/drawing/2014/main" id="{06945379-D526-6943-6C11-772D4C9FA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824" y="1634520"/>
            <a:ext cx="9970352" cy="4512603"/>
          </a:xfrm>
          <a:prstGeom prst="rect">
            <a:avLst/>
          </a:prstGeom>
        </p:spPr>
      </p:pic>
      <p:sp>
        <p:nvSpPr>
          <p:cNvPr id="2" name="TextBox 1">
            <a:extLst>
              <a:ext uri="{FF2B5EF4-FFF2-40B4-BE49-F238E27FC236}">
                <a16:creationId xmlns:a16="http://schemas.microsoft.com/office/drawing/2014/main" id="{44DB8B0F-51B8-7CF5-EA21-8CBAAF2BBCF9}"/>
              </a:ext>
            </a:extLst>
          </p:cNvPr>
          <p:cNvSpPr txBox="1"/>
          <p:nvPr/>
        </p:nvSpPr>
        <p:spPr>
          <a:xfrm>
            <a:off x="5354463" y="6172057"/>
            <a:ext cx="1476975" cy="261610"/>
          </a:xfrm>
          <a:prstGeom prst="rect">
            <a:avLst/>
          </a:prstGeom>
          <a:noFill/>
        </p:spPr>
        <p:txBody>
          <a:bodyPr wrap="square" rtlCol="0">
            <a:spAutoFit/>
          </a:bodyPr>
          <a:lstStyle/>
          <a:p>
            <a:pPr algn="ctr"/>
            <a:r>
              <a:rPr lang="en-US" sz="1100" i="1" dirty="0"/>
              <a:t>(Karim et al, 2021)</a:t>
            </a:r>
          </a:p>
        </p:txBody>
      </p:sp>
    </p:spTree>
    <p:extLst>
      <p:ext uri="{BB962C8B-B14F-4D97-AF65-F5344CB8AC3E}">
        <p14:creationId xmlns:p14="http://schemas.microsoft.com/office/powerpoint/2010/main" val="20230548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477749"/>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463354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1678438-B5F9-45C6-B886-9F93F4204A6B}"/>
              </a:ext>
            </a:extLst>
          </p:cNvPr>
          <p:cNvSpPr>
            <a:spLocks noGrp="1"/>
          </p:cNvSpPr>
          <p:nvPr>
            <p:ph type="title"/>
          </p:nvPr>
        </p:nvSpPr>
        <p:spPr>
          <a:xfrm>
            <a:off x="527538" y="4756638"/>
            <a:ext cx="11139854" cy="930447"/>
          </a:xfrm>
        </p:spPr>
        <p:txBody>
          <a:bodyPr vert="horz" lIns="91440" tIns="45720" rIns="91440" bIns="45720" rtlCol="0" anchor="b">
            <a:normAutofit/>
          </a:bodyPr>
          <a:lstStyle/>
          <a:p>
            <a:pPr algn="ctr"/>
            <a:r>
              <a:rPr lang="en-US" sz="5400">
                <a:solidFill>
                  <a:srgbClr val="FFFFFF"/>
                </a:solidFill>
              </a:rPr>
              <a:t>Default vs. Transformed Features</a:t>
            </a:r>
          </a:p>
        </p:txBody>
      </p:sp>
      <p:pic>
        <p:nvPicPr>
          <p:cNvPr id="4" name="Content Placeholder 3" descr="Chart, scatter chart&#10;&#10;Description automatically generated">
            <a:extLst>
              <a:ext uri="{FF2B5EF4-FFF2-40B4-BE49-F238E27FC236}">
                <a16:creationId xmlns:a16="http://schemas.microsoft.com/office/drawing/2014/main" id="{DDB8DE25-7803-488B-B244-49EE32FE5C7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9434" r="8076"/>
          <a:stretch/>
        </p:blipFill>
        <p:spPr bwMode="auto">
          <a:xfrm>
            <a:off x="320040" y="514776"/>
            <a:ext cx="5455917" cy="3583546"/>
          </a:xfrm>
          <a:prstGeom prst="rect">
            <a:avLst/>
          </a:prstGeom>
          <a:extLst>
            <a:ext uri="{53640926-AAD7-44D8-BBD7-CCE9431645EC}">
              <a14:shadowObscured xmlns:a14="http://schemas.microsoft.com/office/drawing/2010/main"/>
            </a:ext>
          </a:extLst>
        </p:spPr>
      </p:pic>
      <p:pic>
        <p:nvPicPr>
          <p:cNvPr id="5" name="Picture 4" descr="Chart, scatter chart&#10;&#10;Description automatically generated">
            <a:extLst>
              <a:ext uri="{FF2B5EF4-FFF2-40B4-BE49-F238E27FC236}">
                <a16:creationId xmlns:a16="http://schemas.microsoft.com/office/drawing/2014/main" id="{EEEE9000-E35B-4B4E-9B17-F37BDB95B446}"/>
              </a:ext>
            </a:extLst>
          </p:cNvPr>
          <p:cNvPicPr>
            <a:picLocks noChangeAspect="1"/>
          </p:cNvPicPr>
          <p:nvPr/>
        </p:nvPicPr>
        <p:blipFill rotWithShape="1">
          <a:blip r:embed="rId3">
            <a:extLst>
              <a:ext uri="{28A0092B-C50C-407E-A947-70E740481C1C}">
                <a14:useLocalDpi xmlns:a14="http://schemas.microsoft.com/office/drawing/2010/main" val="0"/>
              </a:ext>
            </a:extLst>
          </a:blip>
          <a:srcRect t="8333" r="7540"/>
          <a:stretch/>
        </p:blipFill>
        <p:spPr bwMode="auto">
          <a:xfrm>
            <a:off x="6416043" y="503508"/>
            <a:ext cx="5455917" cy="3606082"/>
          </a:xfrm>
          <a:prstGeom prst="rect">
            <a:avLst/>
          </a:prstGeom>
          <a:extLst>
            <a:ext uri="{53640926-AAD7-44D8-BBD7-CCE9431645EC}">
              <a14:shadowObscured xmlns:a14="http://schemas.microsoft.com/office/drawing/2010/main"/>
            </a:ext>
          </a:extLst>
        </p:spPr>
      </p:pic>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573869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91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3">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Content Placeholder 4" descr="Chart, scatter chart&#10;&#10;Description automatically generated">
            <a:extLst>
              <a:ext uri="{FF2B5EF4-FFF2-40B4-BE49-F238E27FC236}">
                <a16:creationId xmlns:a16="http://schemas.microsoft.com/office/drawing/2014/main" id="{FF0A9F8E-04FA-4FB3-B7CD-CD93ADD2BB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166938"/>
            <a:ext cx="5221288" cy="3457575"/>
          </a:xfrm>
        </p:spPr>
      </p:pic>
      <p:sp>
        <p:nvSpPr>
          <p:cNvPr id="8" name="TextBox 7">
            <a:extLst>
              <a:ext uri="{FF2B5EF4-FFF2-40B4-BE49-F238E27FC236}">
                <a16:creationId xmlns:a16="http://schemas.microsoft.com/office/drawing/2014/main" id="{494D7922-E33C-4B2B-95A9-F1410F9211C9}"/>
              </a:ext>
            </a:extLst>
          </p:cNvPr>
          <p:cNvSpPr txBox="1"/>
          <p:nvPr/>
        </p:nvSpPr>
        <p:spPr>
          <a:xfrm>
            <a:off x="873919" y="5624513"/>
            <a:ext cx="5221288" cy="692150"/>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rPr>
              <a:t>K-Means on Original Feature Space</a:t>
            </a:r>
          </a:p>
        </p:txBody>
      </p:sp>
      <p:pic>
        <p:nvPicPr>
          <p:cNvPr id="7" name="Picture 6" descr="Chart, scatter chart&#10;&#10;Description automatically generated">
            <a:extLst>
              <a:ext uri="{FF2B5EF4-FFF2-40B4-BE49-F238E27FC236}">
                <a16:creationId xmlns:a16="http://schemas.microsoft.com/office/drawing/2014/main" id="{45100835-2E4D-4DFD-8C18-B3D5F23A57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0925" y="2166938"/>
            <a:ext cx="5221288" cy="3457575"/>
          </a:xfrm>
          <a:prstGeom prst="rect">
            <a:avLst/>
          </a:prstGeom>
        </p:spPr>
      </p:pic>
      <p:sp>
        <p:nvSpPr>
          <p:cNvPr id="9" name="TextBox 8">
            <a:extLst>
              <a:ext uri="{FF2B5EF4-FFF2-40B4-BE49-F238E27FC236}">
                <a16:creationId xmlns:a16="http://schemas.microsoft.com/office/drawing/2014/main" id="{457DF5EA-9243-45CB-A755-438C9DAF1738}"/>
              </a:ext>
            </a:extLst>
          </p:cNvPr>
          <p:cNvSpPr txBox="1"/>
          <p:nvPr/>
        </p:nvSpPr>
        <p:spPr>
          <a:xfrm>
            <a:off x="6202362" y="5624513"/>
            <a:ext cx="5221288" cy="692150"/>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rPr>
              <a:t>K-Means from Transformed Feature Space Projected on Original Feature Space</a:t>
            </a:r>
          </a:p>
        </p:txBody>
      </p:sp>
      <p:sp>
        <p:nvSpPr>
          <p:cNvPr id="2" name="Title 1">
            <a:extLst>
              <a:ext uri="{FF2B5EF4-FFF2-40B4-BE49-F238E27FC236}">
                <a16:creationId xmlns:a16="http://schemas.microsoft.com/office/drawing/2014/main" id="{DF29E706-E6FC-4993-AB24-ADF9651CEC62}"/>
              </a:ext>
            </a:extLst>
          </p:cNvPr>
          <p:cNvSpPr>
            <a:spLocks noGrp="1"/>
          </p:cNvSpPr>
          <p:nvPr>
            <p:ph type="title"/>
          </p:nvPr>
        </p:nvSpPr>
        <p:spPr>
          <a:xfrm>
            <a:off x="838200" y="672747"/>
            <a:ext cx="10515600" cy="715556"/>
          </a:xfrm>
        </p:spPr>
        <p:txBody>
          <a:bodyPr>
            <a:normAutofit/>
          </a:bodyPr>
          <a:lstStyle/>
          <a:p>
            <a:pPr algn="ctr"/>
            <a:r>
              <a:rPr lang="en-US" sz="3200" dirty="0" err="1">
                <a:solidFill>
                  <a:schemeClr val="bg1"/>
                </a:solidFill>
              </a:rPr>
              <a:t>Kmeans</a:t>
            </a:r>
            <a:r>
              <a:rPr lang="en-US" sz="3200" dirty="0">
                <a:solidFill>
                  <a:schemeClr val="bg1"/>
                </a:solidFill>
              </a:rPr>
              <a:t> on Transformed Data</a:t>
            </a:r>
          </a:p>
        </p:txBody>
      </p:sp>
    </p:spTree>
    <p:extLst>
      <p:ext uri="{BB962C8B-B14F-4D97-AF65-F5344CB8AC3E}">
        <p14:creationId xmlns:p14="http://schemas.microsoft.com/office/powerpoint/2010/main" val="36234687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1F03C-44DB-4E99-82AA-70D0B9EBFAAA}"/>
              </a:ext>
            </a:extLst>
          </p:cNvPr>
          <p:cNvSpPr>
            <a:spLocks noGrp="1"/>
          </p:cNvSpPr>
          <p:nvPr>
            <p:ph type="title"/>
          </p:nvPr>
        </p:nvSpPr>
        <p:spPr>
          <a:xfrm>
            <a:off x="2704609" y="0"/>
            <a:ext cx="7763539" cy="1325563"/>
          </a:xfrm>
        </p:spPr>
        <p:txBody>
          <a:bodyPr/>
          <a:lstStyle/>
          <a:p>
            <a:r>
              <a:rPr lang="en-US"/>
              <a:t>K-Means with Transformed Data </a:t>
            </a:r>
            <a:endParaRPr lang="en-US" dirty="0"/>
          </a:p>
        </p:txBody>
      </p:sp>
      <p:pic>
        <p:nvPicPr>
          <p:cNvPr id="5" name="Content Placeholder 4" descr="Chart&#10;&#10;Description automatically generated">
            <a:extLst>
              <a:ext uri="{FF2B5EF4-FFF2-40B4-BE49-F238E27FC236}">
                <a16:creationId xmlns:a16="http://schemas.microsoft.com/office/drawing/2014/main" id="{68A0936B-A8A2-4F7B-8172-1CBBB6FE1A3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00849" y="1072472"/>
            <a:ext cx="5785529" cy="5073147"/>
          </a:xfrm>
        </p:spPr>
      </p:pic>
      <p:pic>
        <p:nvPicPr>
          <p:cNvPr id="7" name="Picture 6" descr="Chart&#10;&#10;Description automatically generated">
            <a:extLst>
              <a:ext uri="{FF2B5EF4-FFF2-40B4-BE49-F238E27FC236}">
                <a16:creationId xmlns:a16="http://schemas.microsoft.com/office/drawing/2014/main" id="{A187BC99-B238-4830-8A43-419A7BD8C8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072471"/>
            <a:ext cx="5785530" cy="5073148"/>
          </a:xfrm>
          <a:prstGeom prst="rect">
            <a:avLst/>
          </a:prstGeom>
        </p:spPr>
      </p:pic>
      <p:sp>
        <p:nvSpPr>
          <p:cNvPr id="8" name="TextBox 7">
            <a:extLst>
              <a:ext uri="{FF2B5EF4-FFF2-40B4-BE49-F238E27FC236}">
                <a16:creationId xmlns:a16="http://schemas.microsoft.com/office/drawing/2014/main" id="{4CB90B9F-D8CC-475D-83D0-A22270ADEF39}"/>
              </a:ext>
            </a:extLst>
          </p:cNvPr>
          <p:cNvSpPr txBox="1"/>
          <p:nvPr/>
        </p:nvSpPr>
        <p:spPr>
          <a:xfrm>
            <a:off x="1256690" y="5785417"/>
            <a:ext cx="5221288" cy="692150"/>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rPr>
              <a:t>K-Means on Original Feature Space</a:t>
            </a:r>
          </a:p>
        </p:txBody>
      </p:sp>
      <p:sp>
        <p:nvSpPr>
          <p:cNvPr id="9" name="TextBox 8">
            <a:extLst>
              <a:ext uri="{FF2B5EF4-FFF2-40B4-BE49-F238E27FC236}">
                <a16:creationId xmlns:a16="http://schemas.microsoft.com/office/drawing/2014/main" id="{F0689EF4-CE0F-4715-8A2E-469062BB61AD}"/>
              </a:ext>
            </a:extLst>
          </p:cNvPr>
          <p:cNvSpPr txBox="1"/>
          <p:nvPr/>
        </p:nvSpPr>
        <p:spPr>
          <a:xfrm>
            <a:off x="6551842" y="5785417"/>
            <a:ext cx="5221288" cy="692150"/>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rPr>
              <a:t>K-Means from Transformed Feature Space Projected on Original Feature Space</a:t>
            </a:r>
            <a:endPar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80304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Picture 12" descr="Scatter chart&#10;&#10;Description automatically generated">
            <a:extLst>
              <a:ext uri="{FF2B5EF4-FFF2-40B4-BE49-F238E27FC236}">
                <a16:creationId xmlns:a16="http://schemas.microsoft.com/office/drawing/2014/main" id="{02BB5148-2D7D-4A28-9C41-6FF2B3A96E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166938"/>
            <a:ext cx="5224463" cy="3455988"/>
          </a:xfrm>
          <a:prstGeom prst="rect">
            <a:avLst/>
          </a:prstGeom>
        </p:spPr>
      </p:pic>
      <p:sp>
        <p:nvSpPr>
          <p:cNvPr id="8" name="TextBox 7">
            <a:extLst>
              <a:ext uri="{FF2B5EF4-FFF2-40B4-BE49-F238E27FC236}">
                <a16:creationId xmlns:a16="http://schemas.microsoft.com/office/drawing/2014/main" id="{494D7922-E33C-4B2B-95A9-F1410F9211C9}"/>
              </a:ext>
            </a:extLst>
          </p:cNvPr>
          <p:cNvSpPr txBox="1"/>
          <p:nvPr/>
        </p:nvSpPr>
        <p:spPr>
          <a:xfrm>
            <a:off x="904876" y="5584291"/>
            <a:ext cx="5224463" cy="690563"/>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err="1">
                <a:ln>
                  <a:noFill/>
                </a:ln>
                <a:solidFill>
                  <a:srgbClr val="FFFFFF"/>
                </a:solidFill>
                <a:effectLst/>
                <a:uLnTx/>
                <a:uFillTx/>
                <a:latin typeface="Calibri" panose="020F0502020204030204"/>
                <a:ea typeface="+mn-ea"/>
                <a:cs typeface="+mn-cs"/>
              </a:rPr>
              <a:t>MeanShift</a:t>
            </a:r>
            <a:r>
              <a:rPr kumimoji="0" lang="en-US" sz="1000" b="0" i="0" u="none" strike="noStrike" kern="1200" cap="none" spc="0" normalizeH="0" baseline="0" noProof="0">
                <a:ln>
                  <a:noFill/>
                </a:ln>
                <a:solidFill>
                  <a:srgbClr val="FFFFFF"/>
                </a:solidFill>
                <a:effectLst/>
                <a:uLnTx/>
                <a:uFillTx/>
                <a:latin typeface="Calibri" panose="020F0502020204030204"/>
                <a:ea typeface="+mn-ea"/>
                <a:cs typeface="+mn-cs"/>
              </a:rPr>
              <a:t> on Original Feature Space</a:t>
            </a:r>
          </a:p>
        </p:txBody>
      </p:sp>
      <p:pic>
        <p:nvPicPr>
          <p:cNvPr id="10" name="Picture 9" descr="Chart, scatter chart&#10;&#10;Description automatically generated">
            <a:extLst>
              <a:ext uri="{FF2B5EF4-FFF2-40B4-BE49-F238E27FC236}">
                <a16:creationId xmlns:a16="http://schemas.microsoft.com/office/drawing/2014/main" id="{A8A5E523-B982-46EC-A6D2-186E52C0AE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00" y="2166938"/>
            <a:ext cx="5219700" cy="3455988"/>
          </a:xfrm>
          <a:prstGeom prst="rect">
            <a:avLst/>
          </a:prstGeom>
        </p:spPr>
      </p:pic>
      <p:sp>
        <p:nvSpPr>
          <p:cNvPr id="9" name="TextBox 8">
            <a:extLst>
              <a:ext uri="{FF2B5EF4-FFF2-40B4-BE49-F238E27FC236}">
                <a16:creationId xmlns:a16="http://schemas.microsoft.com/office/drawing/2014/main" id="{457DF5EA-9243-45CB-A755-438C9DAF1738}"/>
              </a:ext>
            </a:extLst>
          </p:cNvPr>
          <p:cNvSpPr txBox="1"/>
          <p:nvPr/>
        </p:nvSpPr>
        <p:spPr>
          <a:xfrm>
            <a:off x="6304221" y="5584290"/>
            <a:ext cx="5219700" cy="690563"/>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err="1">
                <a:ln>
                  <a:noFill/>
                </a:ln>
                <a:solidFill>
                  <a:srgbClr val="FFFFFF"/>
                </a:solidFill>
                <a:effectLst/>
                <a:uLnTx/>
                <a:uFillTx/>
                <a:latin typeface="Calibri" panose="020F0502020204030204"/>
                <a:ea typeface="+mn-ea"/>
                <a:cs typeface="+mn-cs"/>
              </a:rPr>
              <a:t>MeanShift</a:t>
            </a: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 from Transformed Feature Space Projected on Original Feature Space</a:t>
            </a:r>
          </a:p>
        </p:txBody>
      </p:sp>
      <p:sp>
        <p:nvSpPr>
          <p:cNvPr id="2" name="Title 1">
            <a:extLst>
              <a:ext uri="{FF2B5EF4-FFF2-40B4-BE49-F238E27FC236}">
                <a16:creationId xmlns:a16="http://schemas.microsoft.com/office/drawing/2014/main" id="{DF29E706-E6FC-4993-AB24-ADF9651CEC62}"/>
              </a:ext>
            </a:extLst>
          </p:cNvPr>
          <p:cNvSpPr>
            <a:spLocks noGrp="1"/>
          </p:cNvSpPr>
          <p:nvPr>
            <p:ph type="title"/>
          </p:nvPr>
        </p:nvSpPr>
        <p:spPr>
          <a:xfrm>
            <a:off x="838200" y="672747"/>
            <a:ext cx="10515600" cy="715556"/>
          </a:xfrm>
        </p:spPr>
        <p:txBody>
          <a:bodyPr vert="horz" lIns="91440" tIns="45720" rIns="91440" bIns="45720" rtlCol="0" anchor="ctr">
            <a:normAutofit/>
          </a:bodyPr>
          <a:lstStyle/>
          <a:p>
            <a:pPr algn="ctr"/>
            <a:r>
              <a:rPr lang="en-US" sz="3200" kern="1200">
                <a:ln w="0"/>
                <a:solidFill>
                  <a:schemeClr val="bg1"/>
                </a:solidFill>
                <a:effectLst>
                  <a:outerShdw blurRad="38100" dist="19050" dir="2700000" algn="tl" rotWithShape="0">
                    <a:schemeClr val="dk1">
                      <a:alpha val="40000"/>
                    </a:schemeClr>
                  </a:outerShdw>
                </a:effectLst>
                <a:latin typeface="+mj-lt"/>
                <a:ea typeface="+mj-ea"/>
                <a:cs typeface="+mj-cs"/>
              </a:rPr>
              <a:t>Meanshift on Transformed Data</a:t>
            </a:r>
          </a:p>
        </p:txBody>
      </p:sp>
    </p:spTree>
    <p:extLst>
      <p:ext uri="{BB962C8B-B14F-4D97-AF65-F5344CB8AC3E}">
        <p14:creationId xmlns:p14="http://schemas.microsoft.com/office/powerpoint/2010/main" val="1733825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1F03C-44DB-4E99-82AA-70D0B9EBFAAA}"/>
              </a:ext>
            </a:extLst>
          </p:cNvPr>
          <p:cNvSpPr>
            <a:spLocks noGrp="1"/>
          </p:cNvSpPr>
          <p:nvPr>
            <p:ph type="title"/>
          </p:nvPr>
        </p:nvSpPr>
        <p:spPr>
          <a:xfrm>
            <a:off x="2066655" y="77741"/>
            <a:ext cx="8448945" cy="1325563"/>
          </a:xfrm>
        </p:spPr>
        <p:txBody>
          <a:bodyPr/>
          <a:lstStyle/>
          <a:p>
            <a:r>
              <a:rPr lang="en-US" dirty="0"/>
              <a:t>Mean-Shift with Transformed Data </a:t>
            </a:r>
          </a:p>
        </p:txBody>
      </p:sp>
      <p:sp>
        <p:nvSpPr>
          <p:cNvPr id="8" name="TextBox 7">
            <a:extLst>
              <a:ext uri="{FF2B5EF4-FFF2-40B4-BE49-F238E27FC236}">
                <a16:creationId xmlns:a16="http://schemas.microsoft.com/office/drawing/2014/main" id="{4CB90B9F-D8CC-475D-83D0-A22270ADEF39}"/>
              </a:ext>
            </a:extLst>
          </p:cNvPr>
          <p:cNvSpPr txBox="1"/>
          <p:nvPr/>
        </p:nvSpPr>
        <p:spPr>
          <a:xfrm>
            <a:off x="1256690" y="5785417"/>
            <a:ext cx="5221288" cy="692150"/>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Mean </a:t>
            </a:r>
            <a:r>
              <a:rPr kumimoji="0" lang="en-US" sz="1050" b="0" i="0" u="none" strike="noStrike" kern="1200" cap="none" spc="0" normalizeH="0" baseline="0" noProof="0" dirty="0" err="1">
                <a:ln>
                  <a:noFill/>
                </a:ln>
                <a:solidFill>
                  <a:srgbClr val="FFFFFF"/>
                </a:solidFill>
                <a:effectLst/>
                <a:uLnTx/>
                <a:uFillTx/>
                <a:latin typeface="Calibri" panose="020F0502020204030204"/>
                <a:ea typeface="+mn-ea"/>
                <a:cs typeface="+mn-cs"/>
              </a:rPr>
              <a:t>SHift</a:t>
            </a: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on Original Feature Space</a:t>
            </a:r>
          </a:p>
        </p:txBody>
      </p:sp>
      <p:sp>
        <p:nvSpPr>
          <p:cNvPr id="9" name="TextBox 8">
            <a:extLst>
              <a:ext uri="{FF2B5EF4-FFF2-40B4-BE49-F238E27FC236}">
                <a16:creationId xmlns:a16="http://schemas.microsoft.com/office/drawing/2014/main" id="{F0689EF4-CE0F-4715-8A2E-469062BB61AD}"/>
              </a:ext>
            </a:extLst>
          </p:cNvPr>
          <p:cNvSpPr txBox="1"/>
          <p:nvPr/>
        </p:nvSpPr>
        <p:spPr>
          <a:xfrm>
            <a:off x="6551842" y="5785417"/>
            <a:ext cx="5221288" cy="692150"/>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dirty="0" err="1">
                <a:ln>
                  <a:noFill/>
                </a:ln>
                <a:solidFill>
                  <a:srgbClr val="FFFFFF"/>
                </a:solidFill>
                <a:effectLst/>
                <a:uLnTx/>
                <a:uFillTx/>
                <a:latin typeface="Calibri" panose="020F0502020204030204"/>
                <a:ea typeface="+mn-ea"/>
                <a:cs typeface="+mn-cs"/>
              </a:rPr>
              <a:t>Meanshift</a:t>
            </a: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 from Transformed Feature Space Projected on Original Feature Space</a:t>
            </a:r>
          </a:p>
        </p:txBody>
      </p:sp>
      <p:pic>
        <p:nvPicPr>
          <p:cNvPr id="10" name="Picture 9" descr="Chart&#10;&#10;Description automatically generated">
            <a:extLst>
              <a:ext uri="{FF2B5EF4-FFF2-40B4-BE49-F238E27FC236}">
                <a16:creationId xmlns:a16="http://schemas.microsoft.com/office/drawing/2014/main" id="{0FDCA76D-1F0B-4476-A79E-69E94ACB40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62103" y="977606"/>
            <a:ext cx="5371219" cy="4807811"/>
          </a:xfrm>
          <a:prstGeom prst="rect">
            <a:avLst/>
          </a:prstGeom>
        </p:spPr>
      </p:pic>
      <p:pic>
        <p:nvPicPr>
          <p:cNvPr id="12" name="Picture 11" descr="A picture containing text, display, screenshot, picture frame&#10;&#10;Description automatically generated">
            <a:extLst>
              <a:ext uri="{FF2B5EF4-FFF2-40B4-BE49-F238E27FC236}">
                <a16:creationId xmlns:a16="http://schemas.microsoft.com/office/drawing/2014/main" id="{FA25A107-5EE7-4636-9D99-EDCF4C9A28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8933" y="977606"/>
            <a:ext cx="5636802" cy="4783182"/>
          </a:xfrm>
          <a:prstGeom prst="rect">
            <a:avLst/>
          </a:prstGeom>
        </p:spPr>
      </p:pic>
    </p:spTree>
    <p:extLst>
      <p:ext uri="{BB962C8B-B14F-4D97-AF65-F5344CB8AC3E}">
        <p14:creationId xmlns:p14="http://schemas.microsoft.com/office/powerpoint/2010/main" val="4038996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94D7922-E33C-4B2B-95A9-F1410F9211C9}"/>
              </a:ext>
            </a:extLst>
          </p:cNvPr>
          <p:cNvSpPr txBox="1"/>
          <p:nvPr/>
        </p:nvSpPr>
        <p:spPr>
          <a:xfrm>
            <a:off x="904876" y="5584291"/>
            <a:ext cx="5224463" cy="690563"/>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DBSCAN on Original Feature Space</a:t>
            </a:r>
          </a:p>
        </p:txBody>
      </p:sp>
      <p:sp>
        <p:nvSpPr>
          <p:cNvPr id="9" name="TextBox 8">
            <a:extLst>
              <a:ext uri="{FF2B5EF4-FFF2-40B4-BE49-F238E27FC236}">
                <a16:creationId xmlns:a16="http://schemas.microsoft.com/office/drawing/2014/main" id="{457DF5EA-9243-45CB-A755-438C9DAF1738}"/>
              </a:ext>
            </a:extLst>
          </p:cNvPr>
          <p:cNvSpPr txBox="1"/>
          <p:nvPr/>
        </p:nvSpPr>
        <p:spPr>
          <a:xfrm>
            <a:off x="6304221" y="5584290"/>
            <a:ext cx="5219700" cy="690563"/>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Calibri" panose="020F0502020204030204"/>
                <a:ea typeface="+mn-ea"/>
                <a:cs typeface="+mn-cs"/>
              </a:rPr>
              <a:t>DBSCAN from Transformed Feature Space Projected on Original Feature Space</a:t>
            </a:r>
          </a:p>
        </p:txBody>
      </p:sp>
      <p:sp>
        <p:nvSpPr>
          <p:cNvPr id="2" name="Title 1">
            <a:extLst>
              <a:ext uri="{FF2B5EF4-FFF2-40B4-BE49-F238E27FC236}">
                <a16:creationId xmlns:a16="http://schemas.microsoft.com/office/drawing/2014/main" id="{DF29E706-E6FC-4993-AB24-ADF9651CEC62}"/>
              </a:ext>
            </a:extLst>
          </p:cNvPr>
          <p:cNvSpPr>
            <a:spLocks noGrp="1"/>
          </p:cNvSpPr>
          <p:nvPr>
            <p:ph type="title"/>
          </p:nvPr>
        </p:nvSpPr>
        <p:spPr>
          <a:xfrm>
            <a:off x="838200" y="672747"/>
            <a:ext cx="10515600" cy="715556"/>
          </a:xfrm>
        </p:spPr>
        <p:txBody>
          <a:bodyPr vert="horz" lIns="91440" tIns="45720" rIns="91440" bIns="45720" rtlCol="0" anchor="ctr">
            <a:normAutofit/>
          </a:bodyPr>
          <a:lstStyle/>
          <a:p>
            <a:pPr algn="ctr"/>
            <a:r>
              <a:rPr lang="en-US" dirty="0"/>
              <a:t>DBSCAN on Transformed Data</a:t>
            </a:r>
          </a:p>
        </p:txBody>
      </p:sp>
      <p:pic>
        <p:nvPicPr>
          <p:cNvPr id="4" name="Picture 3" descr="Chart, scatter chart&#10;&#10;Description automatically generated">
            <a:extLst>
              <a:ext uri="{FF2B5EF4-FFF2-40B4-BE49-F238E27FC236}">
                <a16:creationId xmlns:a16="http://schemas.microsoft.com/office/drawing/2014/main" id="{0F4ABADB-1B10-4C55-86B4-1D28471C2C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657080"/>
            <a:ext cx="5487650" cy="3658433"/>
          </a:xfrm>
          <a:prstGeom prst="rect">
            <a:avLst/>
          </a:prstGeom>
        </p:spPr>
      </p:pic>
      <p:pic>
        <p:nvPicPr>
          <p:cNvPr id="6" name="Picture 5" descr="Scatter chart&#10;&#10;Description automatically generated">
            <a:extLst>
              <a:ext uri="{FF2B5EF4-FFF2-40B4-BE49-F238E27FC236}">
                <a16:creationId xmlns:a16="http://schemas.microsoft.com/office/drawing/2014/main" id="{8076BC8F-9EF5-4663-BB61-460E5FABE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07" y="1657725"/>
            <a:ext cx="5485714" cy="3657143"/>
          </a:xfrm>
          <a:prstGeom prst="rect">
            <a:avLst/>
          </a:prstGeom>
        </p:spPr>
      </p:pic>
    </p:spTree>
    <p:extLst>
      <p:ext uri="{BB962C8B-B14F-4D97-AF65-F5344CB8AC3E}">
        <p14:creationId xmlns:p14="http://schemas.microsoft.com/office/powerpoint/2010/main" val="4257477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A1F03C-44DB-4E99-82AA-70D0B9EBFAAA}"/>
              </a:ext>
            </a:extLst>
          </p:cNvPr>
          <p:cNvSpPr>
            <a:spLocks noGrp="1"/>
          </p:cNvSpPr>
          <p:nvPr>
            <p:ph type="title"/>
          </p:nvPr>
        </p:nvSpPr>
        <p:spPr>
          <a:xfrm>
            <a:off x="2066655" y="77741"/>
            <a:ext cx="8448945" cy="1325563"/>
          </a:xfrm>
        </p:spPr>
        <p:txBody>
          <a:bodyPr/>
          <a:lstStyle/>
          <a:p>
            <a:r>
              <a:rPr lang="en-US" dirty="0"/>
              <a:t>DBSCAN with Transformed Data </a:t>
            </a:r>
          </a:p>
        </p:txBody>
      </p:sp>
      <p:sp>
        <p:nvSpPr>
          <p:cNvPr id="8" name="TextBox 7">
            <a:extLst>
              <a:ext uri="{FF2B5EF4-FFF2-40B4-BE49-F238E27FC236}">
                <a16:creationId xmlns:a16="http://schemas.microsoft.com/office/drawing/2014/main" id="{4CB90B9F-D8CC-475D-83D0-A22270ADEF39}"/>
              </a:ext>
            </a:extLst>
          </p:cNvPr>
          <p:cNvSpPr txBox="1"/>
          <p:nvPr/>
        </p:nvSpPr>
        <p:spPr>
          <a:xfrm>
            <a:off x="1256690" y="5785417"/>
            <a:ext cx="5221288" cy="692150"/>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DBSCAN on Original Feature Space</a:t>
            </a:r>
          </a:p>
        </p:txBody>
      </p:sp>
      <p:sp>
        <p:nvSpPr>
          <p:cNvPr id="9" name="TextBox 8">
            <a:extLst>
              <a:ext uri="{FF2B5EF4-FFF2-40B4-BE49-F238E27FC236}">
                <a16:creationId xmlns:a16="http://schemas.microsoft.com/office/drawing/2014/main" id="{F0689EF4-CE0F-4715-8A2E-469062BB61AD}"/>
              </a:ext>
            </a:extLst>
          </p:cNvPr>
          <p:cNvSpPr txBox="1"/>
          <p:nvPr/>
        </p:nvSpPr>
        <p:spPr>
          <a:xfrm>
            <a:off x="6551842" y="5785417"/>
            <a:ext cx="5221288" cy="692150"/>
          </a:xfrm>
          <a:prstGeom prst="rect">
            <a:avLst/>
          </a:prstGeom>
          <a:solidFill>
            <a:srgbClr val="000000">
              <a:alpha val="50000"/>
            </a:srgbClr>
          </a:solidFill>
          <a:ln>
            <a:noFill/>
          </a:ln>
        </p:spPr>
        <p:txBody>
          <a:bodyPr wrap="square" rtlCol="0" anchor="ctr">
            <a:no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en-US" sz="1050" b="0" i="0" u="none" strike="noStrike" kern="1200" cap="none" spc="0" normalizeH="0" baseline="0" noProof="0" dirty="0">
                <a:ln>
                  <a:noFill/>
                </a:ln>
                <a:solidFill>
                  <a:srgbClr val="FFFFFF"/>
                </a:solidFill>
                <a:effectLst/>
                <a:uLnTx/>
                <a:uFillTx/>
                <a:latin typeface="Calibri" panose="020F0502020204030204"/>
                <a:ea typeface="+mn-ea"/>
                <a:cs typeface="+mn-cs"/>
              </a:rPr>
              <a:t>DBSCAN from Transformed Feature Space Projected on Original Feature Space</a:t>
            </a:r>
          </a:p>
        </p:txBody>
      </p:sp>
      <p:pic>
        <p:nvPicPr>
          <p:cNvPr id="4" name="Picture 3" descr="Chart&#10;&#10;Description automatically generated">
            <a:extLst>
              <a:ext uri="{FF2B5EF4-FFF2-40B4-BE49-F238E27FC236}">
                <a16:creationId xmlns:a16="http://schemas.microsoft.com/office/drawing/2014/main" id="{20FDDE63-78DD-4C00-A9C0-E4F1019BF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7978" y="893135"/>
            <a:ext cx="5263482" cy="4892282"/>
          </a:xfrm>
          <a:prstGeom prst="rect">
            <a:avLst/>
          </a:prstGeom>
        </p:spPr>
      </p:pic>
      <p:pic>
        <p:nvPicPr>
          <p:cNvPr id="6" name="Picture 5" descr="Graphical user interface&#10;&#10;Description automatically generated with medium confidence">
            <a:extLst>
              <a:ext uri="{FF2B5EF4-FFF2-40B4-BE49-F238E27FC236}">
                <a16:creationId xmlns:a16="http://schemas.microsoft.com/office/drawing/2014/main" id="{FF970CE2-388C-452D-9E75-C7D4BC724E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038" y="903767"/>
            <a:ext cx="5496592" cy="4892282"/>
          </a:xfrm>
          <a:prstGeom prst="rect">
            <a:avLst/>
          </a:prstGeom>
        </p:spPr>
      </p:pic>
    </p:spTree>
    <p:extLst>
      <p:ext uri="{BB962C8B-B14F-4D97-AF65-F5344CB8AC3E}">
        <p14:creationId xmlns:p14="http://schemas.microsoft.com/office/powerpoint/2010/main" val="32056504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BF1DA2-1BEF-416A-9148-01BD62B052D1}"/>
              </a:ext>
            </a:extLst>
          </p:cNvPr>
          <p:cNvSpPr>
            <a:spLocks noGrp="1"/>
          </p:cNvSpPr>
          <p:nvPr>
            <p:ph type="title"/>
          </p:nvPr>
        </p:nvSpPr>
        <p:spPr>
          <a:xfrm>
            <a:off x="742950" y="742951"/>
            <a:ext cx="3476625" cy="4962524"/>
          </a:xfrm>
          <a:prstGeom prst="ellipse">
            <a:avLst/>
          </a:prstGeom>
        </p:spPr>
        <p:txBody>
          <a:bodyPr vert="horz" lIns="91440" tIns="45720" rIns="91440" bIns="45720" rtlCol="0" anchor="ctr">
            <a:normAutofit/>
          </a:bodyPr>
          <a:lstStyle/>
          <a:p>
            <a:pPr algn="ctr"/>
            <a:r>
              <a:rPr lang="en-US" sz="3400" kern="1200">
                <a:solidFill>
                  <a:srgbClr val="FFFFFF"/>
                </a:solidFill>
                <a:latin typeface="+mj-lt"/>
                <a:ea typeface="+mj-ea"/>
                <a:cs typeface="+mj-cs"/>
              </a:rPr>
              <a:t>Comparison of Models on transformed Features</a:t>
            </a:r>
          </a:p>
        </p:txBody>
      </p:sp>
      <p:pic>
        <p:nvPicPr>
          <p:cNvPr id="4" name="Content Placeholder 3" descr="Chart, bar chart&#10;&#10;Description automatically generated">
            <a:extLst>
              <a:ext uri="{FF2B5EF4-FFF2-40B4-BE49-F238E27FC236}">
                <a16:creationId xmlns:a16="http://schemas.microsoft.com/office/drawing/2014/main" id="{66A67B2F-F14D-4387-A3C1-6D9C8566F225}"/>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7340" t="7626" r="7817" b="8580"/>
          <a:stretch/>
        </p:blipFill>
        <p:spPr bwMode="auto">
          <a:xfrm>
            <a:off x="5453386" y="492573"/>
            <a:ext cx="5954417" cy="5880796"/>
          </a:xfrm>
          <a:prstGeom prst="rect">
            <a:avLst/>
          </a:prstGeom>
          <a:extLst>
            <a:ext uri="{53640926-AAD7-44D8-BBD7-CCE9431645EC}">
              <a14:shadowObscured xmlns:a14="http://schemas.microsoft.com/office/drawing/2010/main"/>
            </a:ext>
          </a:extLst>
        </p:spPr>
      </p:pic>
    </p:spTree>
    <p:extLst>
      <p:ext uri="{BB962C8B-B14F-4D97-AF65-F5344CB8AC3E}">
        <p14:creationId xmlns:p14="http://schemas.microsoft.com/office/powerpoint/2010/main" val="3026676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3D black and red cube illustration">
            <a:extLst>
              <a:ext uri="{FF2B5EF4-FFF2-40B4-BE49-F238E27FC236}">
                <a16:creationId xmlns:a16="http://schemas.microsoft.com/office/drawing/2014/main" id="{1F70B15C-329C-7D5A-FDF7-C11F4D57C60C}"/>
              </a:ext>
            </a:extLst>
          </p:cNvPr>
          <p:cNvPicPr>
            <a:picLocks noChangeAspect="1"/>
          </p:cNvPicPr>
          <p:nvPr/>
        </p:nvPicPr>
        <p:blipFill rotWithShape="1">
          <a:blip r:embed="rId2"/>
          <a:srcRect b="6250"/>
          <a:stretch/>
        </p:blipFill>
        <p:spPr>
          <a:xfrm>
            <a:off x="20" y="10"/>
            <a:ext cx="12191980" cy="6857990"/>
          </a:xfrm>
          <a:prstGeom prst="rect">
            <a:avLst/>
          </a:prstGeom>
        </p:spPr>
      </p:pic>
      <p:sp>
        <p:nvSpPr>
          <p:cNvPr id="9" name="Rectangle 8">
            <a:extLst>
              <a:ext uri="{FF2B5EF4-FFF2-40B4-BE49-F238E27FC236}">
                <a16:creationId xmlns:a16="http://schemas.microsoft.com/office/drawing/2014/main" id="{2B1D4F77-A17C-43D7-B7FA-545148E4E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6"/>
            <a:ext cx="4332307" cy="5896743"/>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5EC305E-3B73-4F7C-8754-366C38771127}"/>
              </a:ext>
            </a:extLst>
          </p:cNvPr>
          <p:cNvSpPr>
            <a:spLocks noGrp="1"/>
          </p:cNvSpPr>
          <p:nvPr>
            <p:ph type="title"/>
          </p:nvPr>
        </p:nvSpPr>
        <p:spPr>
          <a:xfrm>
            <a:off x="594805" y="640263"/>
            <a:ext cx="3759240" cy="1344975"/>
          </a:xfrm>
        </p:spPr>
        <p:txBody>
          <a:bodyPr>
            <a:normAutofit/>
          </a:bodyPr>
          <a:lstStyle/>
          <a:p>
            <a:r>
              <a:rPr lang="en-US" sz="4000"/>
              <a:t>Future Goals</a:t>
            </a:r>
          </a:p>
        </p:txBody>
      </p:sp>
      <p:sp>
        <p:nvSpPr>
          <p:cNvPr id="3" name="Content Placeholder 2">
            <a:extLst>
              <a:ext uri="{FF2B5EF4-FFF2-40B4-BE49-F238E27FC236}">
                <a16:creationId xmlns:a16="http://schemas.microsoft.com/office/drawing/2014/main" id="{FE308E5E-F6FB-49AE-B3D4-A75845F773DB}"/>
              </a:ext>
            </a:extLst>
          </p:cNvPr>
          <p:cNvSpPr>
            <a:spLocks noGrp="1"/>
          </p:cNvSpPr>
          <p:nvPr>
            <p:ph idx="1"/>
          </p:nvPr>
        </p:nvSpPr>
        <p:spPr>
          <a:xfrm>
            <a:off x="594110" y="2121763"/>
            <a:ext cx="3764826" cy="3773010"/>
          </a:xfrm>
        </p:spPr>
        <p:txBody>
          <a:bodyPr>
            <a:normAutofit/>
          </a:bodyPr>
          <a:lstStyle/>
          <a:p>
            <a:r>
              <a:rPr lang="en-US" sz="2400"/>
              <a:t>Incorporating OPTICS with Neural Network</a:t>
            </a:r>
          </a:p>
          <a:p>
            <a:r>
              <a:rPr lang="en-US" sz="2400"/>
              <a:t>Uncertainty Quantification Using Results from the selected algorithms</a:t>
            </a:r>
          </a:p>
          <a:p>
            <a:r>
              <a:rPr lang="en-US" sz="2400"/>
              <a:t>Testing the Developed Model on Test Data</a:t>
            </a:r>
          </a:p>
          <a:p>
            <a:r>
              <a:rPr lang="en-US" sz="2400"/>
              <a:t>Finishing up the Write-up</a:t>
            </a:r>
            <a:endParaRPr lang="en-US" sz="2400" dirty="0"/>
          </a:p>
        </p:txBody>
      </p:sp>
    </p:spTree>
    <p:extLst>
      <p:ext uri="{BB962C8B-B14F-4D97-AF65-F5344CB8AC3E}">
        <p14:creationId xmlns:p14="http://schemas.microsoft.com/office/powerpoint/2010/main" val="36110141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731D5-45C7-5F1B-B568-E9925C3B6F2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1D6FE60-41F8-7C51-B19D-B6015CF14C62}"/>
              </a:ext>
            </a:extLst>
          </p:cNvPr>
          <p:cNvSpPr>
            <a:spLocks noGrp="1"/>
          </p:cNvSpPr>
          <p:nvPr>
            <p:ph idx="1"/>
          </p:nvPr>
        </p:nvSpPr>
        <p:spPr/>
        <p:txBody>
          <a:bodyPr>
            <a:normAutofit fontScale="92500" lnSpcReduction="10000"/>
          </a:bodyPr>
          <a:lstStyle/>
          <a:p>
            <a:r>
              <a:rPr lang="en-US" dirty="0"/>
              <a:t>Ashour, W. M., </a:t>
            </a:r>
            <a:r>
              <a:rPr lang="en-US" dirty="0" err="1"/>
              <a:t>Mezied</a:t>
            </a:r>
            <a:r>
              <a:rPr lang="en-US" dirty="0"/>
              <a:t>, I. A., &amp; Abu-Issa, A. S. (2018). Improving Density-based Clustering using Metric Optimization. International Journal of Computer Applications, 181(21). </a:t>
            </a:r>
          </a:p>
          <a:p>
            <a:r>
              <a:rPr lang="en-US" b="0" i="0" dirty="0">
                <a:effectLst/>
                <a:latin typeface="Arial" panose="020B0604020202020204" pitchFamily="34" charset="0"/>
              </a:rPr>
              <a:t>Chapter 18 clustering based on density: DBSCAN and OPTICS -machine learning with R, the </a:t>
            </a:r>
            <a:r>
              <a:rPr lang="en-US" b="0" i="0" dirty="0" err="1">
                <a:effectLst/>
                <a:latin typeface="Arial" panose="020B0604020202020204" pitchFamily="34" charset="0"/>
              </a:rPr>
              <a:t>Tidyverse</a:t>
            </a:r>
            <a:r>
              <a:rPr lang="en-US" b="0" i="0" dirty="0">
                <a:effectLst/>
                <a:latin typeface="Arial" panose="020B0604020202020204" pitchFamily="34" charset="0"/>
              </a:rPr>
              <a:t>, and MLR. (2021). </a:t>
            </a:r>
            <a:r>
              <a:rPr lang="en-US" b="0" i="0" dirty="0">
                <a:effectLst/>
                <a:latin typeface="Arial" panose="020B0604020202020204" pitchFamily="34" charset="0"/>
                <a:hlinkClick r:id="rId2"/>
              </a:rPr>
              <a:t>https://dev2u.net/2021/06/03/chapter-18-clustering-based-on-density-dbscan-and-optics-machine-learning-with-r-the-tidyverse-and-mlr/</a:t>
            </a:r>
            <a:endParaRPr lang="en-US" b="0" i="0" dirty="0">
              <a:effectLst/>
              <a:latin typeface="Arial" panose="020B0604020202020204" pitchFamily="34" charset="0"/>
            </a:endParaRPr>
          </a:p>
          <a:p>
            <a:r>
              <a:rPr lang="en-US" b="0" i="0" dirty="0">
                <a:effectLst/>
                <a:latin typeface="Arial" panose="020B0604020202020204" pitchFamily="34" charset="0"/>
              </a:rPr>
              <a:t>DBSCAN: density-based clustering for discovering clusters in large datasets with noise -Unsupervised Machine Learning. (n.d.). STHDA. Retrieved April 4, 2018,from http://www.sthda.com/english/wiki/wiki.php?id_contents=7940</a:t>
            </a:r>
            <a:endParaRPr lang="en-US" dirty="0"/>
          </a:p>
          <a:p>
            <a:endParaRPr lang="en-US" dirty="0"/>
          </a:p>
        </p:txBody>
      </p:sp>
    </p:spTree>
    <p:extLst>
      <p:ext uri="{BB962C8B-B14F-4D97-AF65-F5344CB8AC3E}">
        <p14:creationId xmlns:p14="http://schemas.microsoft.com/office/powerpoint/2010/main" val="19783538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074B14-0B8D-4783-A7F7-85265D8DE964}"/>
              </a:ext>
            </a:extLst>
          </p:cNvPr>
          <p:cNvSpPr>
            <a:spLocks noGrp="1"/>
          </p:cNvSpPr>
          <p:nvPr>
            <p:ph type="title"/>
          </p:nvPr>
        </p:nvSpPr>
        <p:spPr>
          <a:xfrm>
            <a:off x="950976" y="364886"/>
            <a:ext cx="5374494" cy="601765"/>
          </a:xfrm>
        </p:spPr>
        <p:txBody>
          <a:bodyPr anchor="ctr">
            <a:normAutofit/>
          </a:bodyPr>
          <a:lstStyle/>
          <a:p>
            <a:r>
              <a:rPr lang="en-US" sz="3200" dirty="0">
                <a:solidFill>
                  <a:schemeClr val="bg1"/>
                </a:solidFill>
                <a:cs typeface="Calibri Light"/>
              </a:rPr>
              <a:t>Clustering: K-Means</a:t>
            </a:r>
          </a:p>
        </p:txBody>
      </p:sp>
      <p:sp>
        <p:nvSpPr>
          <p:cNvPr id="3" name="Content Placeholder 2">
            <a:extLst>
              <a:ext uri="{FF2B5EF4-FFF2-40B4-BE49-F238E27FC236}">
                <a16:creationId xmlns:a16="http://schemas.microsoft.com/office/drawing/2014/main" id="{A6F7F562-E4A6-4FE3-878E-4E7A628FF160}"/>
              </a:ext>
            </a:extLst>
          </p:cNvPr>
          <p:cNvSpPr>
            <a:spLocks noGrp="1"/>
          </p:cNvSpPr>
          <p:nvPr>
            <p:ph idx="1"/>
          </p:nvPr>
        </p:nvSpPr>
        <p:spPr>
          <a:xfrm>
            <a:off x="597794" y="966651"/>
            <a:ext cx="6025896" cy="5153986"/>
          </a:xfrm>
        </p:spPr>
        <p:txBody>
          <a:bodyPr vert="horz" lIns="91440" tIns="45720" rIns="91440" bIns="45720" rtlCol="0">
            <a:noAutofit/>
          </a:bodyPr>
          <a:lstStyle/>
          <a:p>
            <a:pPr marL="342900" indent="-342900">
              <a:buAutoNum type="arabicPeriod"/>
            </a:pPr>
            <a:r>
              <a:rPr lang="en-US" sz="1400" dirty="0">
                <a:solidFill>
                  <a:schemeClr val="bg1"/>
                </a:solidFill>
                <a:cs typeface="Calibri" panose="020F0502020204030204"/>
              </a:rPr>
              <a:t>Parameters: Number of clusters</a:t>
            </a:r>
            <a:endParaRPr lang="en-US" sz="1400" dirty="0">
              <a:solidFill>
                <a:schemeClr val="bg1"/>
              </a:solidFill>
            </a:endParaRPr>
          </a:p>
          <a:p>
            <a:pPr marL="342900" indent="-342900">
              <a:buAutoNum type="arabicPeriod"/>
            </a:pPr>
            <a:r>
              <a:rPr lang="en-US" sz="1400" dirty="0">
                <a:solidFill>
                  <a:schemeClr val="bg1"/>
                </a:solidFill>
                <a:cs typeface="Calibri" panose="020F0502020204030204"/>
              </a:rPr>
              <a:t>Geometric Evaluation: Distances between points </a:t>
            </a:r>
          </a:p>
          <a:p>
            <a:pPr marL="342900" indent="-342900">
              <a:buFont typeface="Arial" panose="020B0604020202020204" pitchFamily="34" charset="0"/>
              <a:buAutoNum type="arabicPeriod"/>
            </a:pPr>
            <a:r>
              <a:rPr lang="en-US" sz="1400" dirty="0">
                <a:solidFill>
                  <a:schemeClr val="bg1"/>
                </a:solidFill>
                <a:cs typeface="Calibri" panose="020F0502020204030204"/>
              </a:rPr>
              <a:t>Pros </a:t>
            </a:r>
            <a:r>
              <a:rPr lang="en-US" sz="1400" dirty="0">
                <a:solidFill>
                  <a:schemeClr val="bg1"/>
                </a:solidFill>
                <a:ea typeface="+mn-lt"/>
                <a:cs typeface="+mn-lt"/>
              </a:rPr>
              <a:t>(Karim et al, 2021)</a:t>
            </a:r>
            <a:endParaRPr lang="en-US" sz="1400" dirty="0">
              <a:solidFill>
                <a:schemeClr val="bg1"/>
              </a:solidFill>
              <a:cs typeface="Calibri" panose="020F0502020204030204"/>
            </a:endParaRPr>
          </a:p>
          <a:p>
            <a:pPr marL="800100" lvl="1" indent="-342900">
              <a:buAutoNum type="arabicPeriod"/>
            </a:pPr>
            <a:r>
              <a:rPr lang="en-US" sz="1400" dirty="0">
                <a:solidFill>
                  <a:schemeClr val="bg1"/>
                </a:solidFill>
                <a:cs typeface="Calibri" panose="020F0502020204030204"/>
              </a:rPr>
              <a:t>Can scale to a large sample size</a:t>
            </a:r>
          </a:p>
          <a:p>
            <a:pPr marL="800100" lvl="1" indent="-342900">
              <a:buAutoNum type="arabicPeriod"/>
            </a:pPr>
            <a:r>
              <a:rPr lang="en-US" sz="1400" dirty="0">
                <a:solidFill>
                  <a:schemeClr val="bg1"/>
                </a:solidFill>
                <a:cs typeface="Calibri" panose="020F0502020204030204"/>
              </a:rPr>
              <a:t>Simple to understand and implement</a:t>
            </a:r>
          </a:p>
          <a:p>
            <a:pPr marL="800100" lvl="1" indent="-342900">
              <a:buAutoNum type="arabicPeriod"/>
            </a:pPr>
            <a:r>
              <a:rPr lang="en-US" sz="1400" dirty="0">
                <a:solidFill>
                  <a:schemeClr val="bg1"/>
                </a:solidFill>
                <a:cs typeface="Calibri" panose="020F0502020204030204"/>
              </a:rPr>
              <a:t>Linear complexity O(n), so relatively fast in runtime</a:t>
            </a:r>
          </a:p>
          <a:p>
            <a:pPr marL="342900" indent="-342900">
              <a:buFont typeface="Arial" panose="020B0604020202020204" pitchFamily="34" charset="0"/>
              <a:buAutoNum type="arabicPeriod"/>
            </a:pPr>
            <a:r>
              <a:rPr lang="en-US" sz="1400" dirty="0">
                <a:solidFill>
                  <a:schemeClr val="bg1"/>
                </a:solidFill>
                <a:cs typeface="Calibri" panose="020F0502020204030204"/>
              </a:rPr>
              <a:t>Cons </a:t>
            </a:r>
            <a:r>
              <a:rPr lang="en-US" sz="1400" dirty="0">
                <a:solidFill>
                  <a:schemeClr val="bg1"/>
                </a:solidFill>
                <a:ea typeface="+mn-lt"/>
                <a:cs typeface="+mn-lt"/>
              </a:rPr>
              <a:t>(Karim et al, 2021)</a:t>
            </a:r>
          </a:p>
          <a:p>
            <a:pPr marL="342900" indent="-342900">
              <a:buAutoNum type="arabicPeriod"/>
            </a:pPr>
            <a:r>
              <a:rPr lang="en-US" sz="1400" dirty="0">
                <a:solidFill>
                  <a:schemeClr val="bg1"/>
                </a:solidFill>
                <a:cs typeface="Calibri" panose="020F0502020204030204"/>
              </a:rPr>
              <a:t>Clustering results are very dependent on parameter K (number of clusters, parameter in K-means)</a:t>
            </a:r>
          </a:p>
          <a:p>
            <a:pPr marL="800100" lvl="1" indent="-342900">
              <a:buAutoNum type="arabicPeriod"/>
            </a:pPr>
            <a:r>
              <a:rPr lang="en-US" sz="1400" dirty="0">
                <a:solidFill>
                  <a:schemeClr val="bg1"/>
                </a:solidFill>
                <a:cs typeface="Calibri" panose="020F0502020204030204"/>
              </a:rPr>
              <a:t>Assumes that each cluster is equal-sized, which may not always work in the real world</a:t>
            </a:r>
          </a:p>
          <a:p>
            <a:pPr marL="800100" lvl="1" indent="-342900">
              <a:buAutoNum type="arabicPeriod"/>
            </a:pPr>
            <a:r>
              <a:rPr lang="en-US" sz="1400" dirty="0">
                <a:solidFill>
                  <a:schemeClr val="bg1"/>
                </a:solidFill>
                <a:cs typeface="Calibri" panose="020F0502020204030204"/>
              </a:rPr>
              <a:t>Density-based clusters are not represented that well. This allows for clusters with scattered samples.</a:t>
            </a:r>
          </a:p>
          <a:p>
            <a:pPr marL="342900" indent="-342900">
              <a:buAutoNum type="arabicPeriod"/>
            </a:pPr>
            <a:r>
              <a:rPr lang="en-US" sz="1800" dirty="0">
                <a:solidFill>
                  <a:schemeClr val="bg1"/>
                </a:solidFill>
                <a:cs typeface="Calibri" panose="020F0502020204030204"/>
              </a:rPr>
              <a:t>Figures</a:t>
            </a:r>
          </a:p>
          <a:p>
            <a:pPr marL="800100" lvl="1" indent="-342900">
              <a:buAutoNum type="arabicPeriod"/>
            </a:pPr>
            <a:r>
              <a:rPr lang="en-US" sz="1400" dirty="0">
                <a:solidFill>
                  <a:schemeClr val="bg1"/>
                </a:solidFill>
                <a:cs typeface="Calibri" panose="020F0502020204030204"/>
              </a:rPr>
              <a:t>Figure 1.1</a:t>
            </a:r>
          </a:p>
          <a:p>
            <a:pPr marL="1257300" lvl="2" indent="-342900">
              <a:buAutoNum type="arabicPeriod"/>
            </a:pPr>
            <a:r>
              <a:rPr lang="en-US" sz="1000" dirty="0">
                <a:solidFill>
                  <a:schemeClr val="bg1"/>
                </a:solidFill>
                <a:cs typeface="Calibri" panose="020F0502020204030204"/>
              </a:rPr>
              <a:t>Starting iteration of the algorithm, k = 2 clusters (red and yellow)</a:t>
            </a:r>
          </a:p>
          <a:p>
            <a:pPr marL="1257300" lvl="2" indent="-342900">
              <a:buAutoNum type="arabicPeriod"/>
            </a:pPr>
            <a:r>
              <a:rPr lang="en-US" sz="1000" dirty="0">
                <a:solidFill>
                  <a:schemeClr val="bg1"/>
                </a:solidFill>
                <a:cs typeface="Calibri" panose="020F0502020204030204"/>
              </a:rPr>
              <a:t>Dotted line is decision boundary, white triangles are calculated centroids for each cluster, and the colored triangles are the core points (temporary centroid points)</a:t>
            </a:r>
          </a:p>
          <a:p>
            <a:pPr marL="800100" lvl="1" indent="-342900">
              <a:buFont typeface="Arial" panose="020B0604020202020204" pitchFamily="34" charset="0"/>
              <a:buAutoNum type="arabicPeriod"/>
            </a:pPr>
            <a:r>
              <a:rPr lang="en-US" sz="1400" dirty="0">
                <a:solidFill>
                  <a:schemeClr val="bg1"/>
                </a:solidFill>
                <a:cs typeface="Calibri" panose="020F0502020204030204"/>
              </a:rPr>
              <a:t>Figure 1.2</a:t>
            </a:r>
          </a:p>
          <a:p>
            <a:pPr marL="1257300" lvl="2" indent="-342900">
              <a:buFont typeface="Arial" panose="020B0604020202020204" pitchFamily="34" charset="0"/>
              <a:buAutoNum type="arabicPeriod"/>
            </a:pPr>
            <a:r>
              <a:rPr lang="en-US" sz="1000" dirty="0">
                <a:solidFill>
                  <a:schemeClr val="bg1"/>
                </a:solidFill>
                <a:cs typeface="Calibri" panose="020F0502020204030204"/>
              </a:rPr>
              <a:t>The calculated centroids from the previous iteration become the centroid points for the new cluster, in which case you repeat the steps and update the decision boundary.</a:t>
            </a:r>
          </a:p>
          <a:p>
            <a:pPr marL="800100" lvl="1" indent="-342900">
              <a:buAutoNum type="arabicPeriod"/>
            </a:pPr>
            <a:endParaRPr lang="en-US" sz="1400" dirty="0">
              <a:solidFill>
                <a:schemeClr val="bg1"/>
              </a:solidFill>
              <a:cs typeface="Calibri" panose="020F0502020204030204"/>
            </a:endParaRPr>
          </a:p>
        </p:txBody>
      </p:sp>
      <p:pic>
        <p:nvPicPr>
          <p:cNvPr id="11" name="Picture 10">
            <a:extLst>
              <a:ext uri="{FF2B5EF4-FFF2-40B4-BE49-F238E27FC236}">
                <a16:creationId xmlns:a16="http://schemas.microsoft.com/office/drawing/2014/main" id="{17E2EC9C-0B33-5A83-BFC7-2CAF3575A0E2}"/>
              </a:ext>
            </a:extLst>
          </p:cNvPr>
          <p:cNvPicPr>
            <a:picLocks noChangeAspect="1"/>
          </p:cNvPicPr>
          <p:nvPr/>
        </p:nvPicPr>
        <p:blipFill rotWithShape="1">
          <a:blip r:embed="rId3"/>
          <a:srcRect l="8322"/>
          <a:stretch/>
        </p:blipFill>
        <p:spPr>
          <a:xfrm>
            <a:off x="7347749" y="180265"/>
            <a:ext cx="3893275" cy="3248735"/>
          </a:xfrm>
          <a:prstGeom prst="rect">
            <a:avLst/>
          </a:prstGeom>
        </p:spPr>
      </p:pic>
      <p:pic>
        <p:nvPicPr>
          <p:cNvPr id="13" name="Picture 12">
            <a:extLst>
              <a:ext uri="{FF2B5EF4-FFF2-40B4-BE49-F238E27FC236}">
                <a16:creationId xmlns:a16="http://schemas.microsoft.com/office/drawing/2014/main" id="{D908535F-10D8-FC53-4B40-368E55E4FF7E}"/>
              </a:ext>
            </a:extLst>
          </p:cNvPr>
          <p:cNvPicPr>
            <a:picLocks noChangeAspect="1"/>
          </p:cNvPicPr>
          <p:nvPr/>
        </p:nvPicPr>
        <p:blipFill rotWithShape="1">
          <a:blip r:embed="rId4"/>
          <a:srcRect l="4727" b="3516"/>
          <a:stretch/>
        </p:blipFill>
        <p:spPr>
          <a:xfrm>
            <a:off x="7347749" y="3429000"/>
            <a:ext cx="4035156" cy="3248735"/>
          </a:xfrm>
          <a:prstGeom prst="rect">
            <a:avLst/>
          </a:prstGeom>
        </p:spPr>
      </p:pic>
    </p:spTree>
    <p:extLst>
      <p:ext uri="{BB962C8B-B14F-4D97-AF65-F5344CB8AC3E}">
        <p14:creationId xmlns:p14="http://schemas.microsoft.com/office/powerpoint/2010/main" val="5153585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E2D58-E98B-F675-5B5C-70CA48ABDE8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1300FDBB-3668-103B-9A89-427AE255C54D}"/>
              </a:ext>
            </a:extLst>
          </p:cNvPr>
          <p:cNvSpPr>
            <a:spLocks noGrp="1"/>
          </p:cNvSpPr>
          <p:nvPr>
            <p:ph idx="1"/>
          </p:nvPr>
        </p:nvSpPr>
        <p:spPr/>
        <p:txBody>
          <a:bodyPr>
            <a:normAutofit lnSpcReduction="10000"/>
          </a:bodyPr>
          <a:lstStyle/>
          <a:p>
            <a:r>
              <a:rPr lang="en-US" dirty="0"/>
              <a:t>Karim MD, M. R., </a:t>
            </a:r>
            <a:r>
              <a:rPr lang="en-US" dirty="0" err="1"/>
              <a:t>Beyan</a:t>
            </a:r>
            <a:r>
              <a:rPr lang="en-US" dirty="0"/>
              <a:t>, O., Zappa, A., Costa, I. G., </a:t>
            </a:r>
            <a:r>
              <a:rPr lang="en-US" dirty="0" err="1"/>
              <a:t>Rebholz-Schuhmann</a:t>
            </a:r>
            <a:r>
              <a:rPr lang="en-US" dirty="0"/>
              <a:t>, D., </a:t>
            </a:r>
            <a:r>
              <a:rPr lang="en-US" dirty="0" err="1"/>
              <a:t>Cochez</a:t>
            </a:r>
            <a:r>
              <a:rPr lang="en-US" dirty="0"/>
              <a:t>, M., &amp; Decker, S. (2020, February 1). Deep learning-based clustering approaches for bioinformatics (Briefings in Bioinformatics 22; Issue Brief No. 1). Oxford Academic. </a:t>
            </a:r>
            <a:r>
              <a:rPr lang="en-US" dirty="0">
                <a:hlinkClick r:id="rId3"/>
              </a:rPr>
              <a:t>https://doi.org/10.1093/bib/bbz170</a:t>
            </a:r>
            <a:endParaRPr lang="en-US" dirty="0"/>
          </a:p>
          <a:p>
            <a:r>
              <a:rPr lang="en-US" b="0" i="0" dirty="0" err="1">
                <a:effectLst/>
                <a:latin typeface="Arial" panose="020B0604020202020204" pitchFamily="34" charset="0"/>
              </a:rPr>
              <a:t>Lavrenko</a:t>
            </a:r>
            <a:r>
              <a:rPr lang="en-US" b="0" i="0" dirty="0">
                <a:effectLst/>
                <a:latin typeface="Arial" panose="020B0604020202020204" pitchFamily="34" charset="0"/>
              </a:rPr>
              <a:t>, V. (2015, September). Clustering 6: The k-means algorithm visually [Video]. </a:t>
            </a:r>
            <a:r>
              <a:rPr lang="en-US" b="0" i="0" dirty="0" err="1">
                <a:effectLst/>
                <a:latin typeface="Arial" panose="020B0604020202020204" pitchFamily="34" charset="0"/>
              </a:rPr>
              <a:t>YouTube.https</a:t>
            </a:r>
            <a:r>
              <a:rPr lang="en-US" b="0" i="0" dirty="0">
                <a:effectLst/>
                <a:latin typeface="Arial" panose="020B0604020202020204" pitchFamily="34" charset="0"/>
              </a:rPr>
              <a:t>://</a:t>
            </a:r>
            <a:r>
              <a:rPr lang="en-US" b="0" i="0" dirty="0" err="1">
                <a:effectLst/>
                <a:latin typeface="Arial" panose="020B0604020202020204" pitchFamily="34" charset="0"/>
              </a:rPr>
              <a:t>www.youtube.com</a:t>
            </a:r>
            <a:r>
              <a:rPr lang="en-US" b="0" i="0" dirty="0">
                <a:effectLst/>
                <a:latin typeface="Arial" panose="020B0604020202020204" pitchFamily="34" charset="0"/>
              </a:rPr>
              <a:t>/</a:t>
            </a:r>
            <a:r>
              <a:rPr lang="en-US" b="0" i="0" dirty="0" err="1">
                <a:effectLst/>
                <a:latin typeface="Arial" panose="020B0604020202020204" pitchFamily="34" charset="0"/>
              </a:rPr>
              <a:t>watch?v</a:t>
            </a:r>
            <a:r>
              <a:rPr lang="en-US" b="0" i="0" dirty="0">
                <a:effectLst/>
                <a:latin typeface="Arial" panose="020B0604020202020204" pitchFamily="34" charset="0"/>
              </a:rPr>
              <a:t>=IJt62uaZR-M</a:t>
            </a:r>
          </a:p>
          <a:p>
            <a:r>
              <a:rPr lang="en-US" dirty="0"/>
              <a:t>Mean Shift Intro - Practical Machine Learning Tutorial with Python p.39 [Video]. (2016, June 29).YouTube. https://www.youtube.com/watch?v=3ERPpzrDkVg</a:t>
            </a:r>
          </a:p>
        </p:txBody>
      </p:sp>
    </p:spTree>
    <p:extLst>
      <p:ext uri="{BB962C8B-B14F-4D97-AF65-F5344CB8AC3E}">
        <p14:creationId xmlns:p14="http://schemas.microsoft.com/office/powerpoint/2010/main" val="61165655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77C6D-FD46-C56E-D8B3-33DBD7676A0C}"/>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CE3B373E-FDD0-A699-1C3C-57D08125C17C}"/>
              </a:ext>
            </a:extLst>
          </p:cNvPr>
          <p:cNvSpPr>
            <a:spLocks noGrp="1"/>
          </p:cNvSpPr>
          <p:nvPr>
            <p:ph idx="1"/>
          </p:nvPr>
        </p:nvSpPr>
        <p:spPr/>
        <p:txBody>
          <a:bodyPr>
            <a:normAutofit fontScale="92500" lnSpcReduction="10000"/>
          </a:bodyPr>
          <a:lstStyle/>
          <a:p>
            <a:r>
              <a:rPr lang="en-US" dirty="0"/>
              <a:t>Rhys, H. I. (2020). Chapter 18. Clustering based on density: DBSCAN and OPTICS. In Machine Learning with R, the </a:t>
            </a:r>
            <a:r>
              <a:rPr lang="en-US" dirty="0" err="1"/>
              <a:t>tidyverse</a:t>
            </a:r>
            <a:r>
              <a:rPr lang="en-US" dirty="0"/>
              <a:t>, and </a:t>
            </a:r>
            <a:r>
              <a:rPr lang="en-US" dirty="0" err="1"/>
              <a:t>mlr</a:t>
            </a:r>
            <a:r>
              <a:rPr lang="en-US" dirty="0"/>
              <a:t>. </a:t>
            </a:r>
          </a:p>
          <a:p>
            <a:r>
              <a:rPr lang="en-US" b="0" i="0" dirty="0">
                <a:effectLst/>
                <a:latin typeface="Arial" panose="020B0604020202020204" pitchFamily="34" charset="0"/>
              </a:rPr>
              <a:t>Scikit-learn: Machine Learning in Python, </a:t>
            </a:r>
            <a:r>
              <a:rPr lang="en-US" b="0" i="0" dirty="0" err="1">
                <a:effectLst/>
                <a:latin typeface="Arial" panose="020B0604020202020204" pitchFamily="34" charset="0"/>
              </a:rPr>
              <a:t>Pedregosa</a:t>
            </a:r>
            <a:r>
              <a:rPr lang="en-US" b="0" i="0" dirty="0">
                <a:effectLst/>
                <a:latin typeface="Arial" panose="020B0604020202020204" pitchFamily="34" charset="0"/>
              </a:rPr>
              <a:t> et al., JMLR12, pp. 2825-2830, 2011.</a:t>
            </a:r>
          </a:p>
          <a:p>
            <a:r>
              <a:rPr lang="en-US" b="0" i="0" dirty="0">
                <a:effectLst/>
                <a:latin typeface="Arial" panose="020B0604020202020204" pitchFamily="34" charset="0"/>
              </a:rPr>
              <a:t>Seif, G. (2018, February 5). The 5 Clustering Algorithms Data Scientists Need to Know. Retrieved April 4, 2022, from </a:t>
            </a:r>
            <a:r>
              <a:rPr lang="en-US" b="0" i="0" dirty="0">
                <a:effectLst/>
                <a:latin typeface="Arial" panose="020B0604020202020204" pitchFamily="34" charset="0"/>
                <a:hlinkClick r:id="rId2"/>
              </a:rPr>
              <a:t>https://towardsdatascience.com/the-5-clustering-algorithms-data-scientists-need-to-know-a36d136ef68</a:t>
            </a:r>
            <a:endParaRPr lang="en-US" dirty="0">
              <a:latin typeface="Arial" panose="020B0604020202020204" pitchFamily="34" charset="0"/>
            </a:endParaRPr>
          </a:p>
          <a:p>
            <a:r>
              <a:rPr lang="en-US" b="0" i="0" dirty="0">
                <a:effectLst/>
                <a:latin typeface="Arial" panose="020B0604020202020204" pitchFamily="34" charset="0"/>
              </a:rPr>
              <a:t>Sinclair, C. (2019, January 1). Clustering Using OPTICS. Towards Data Science. Retrieved April 4, 2022,from https://towardsdatascience.com/clustering-using-optics-cac1d10ed7a7</a:t>
            </a:r>
            <a:endParaRPr lang="en-US" dirty="0"/>
          </a:p>
        </p:txBody>
      </p:sp>
    </p:spTree>
    <p:extLst>
      <p:ext uri="{BB962C8B-B14F-4D97-AF65-F5344CB8AC3E}">
        <p14:creationId xmlns:p14="http://schemas.microsoft.com/office/powerpoint/2010/main" val="1475180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4" descr="Question marks in a line and one question mark is lit">
            <a:extLst>
              <a:ext uri="{FF2B5EF4-FFF2-40B4-BE49-F238E27FC236}">
                <a16:creationId xmlns:a16="http://schemas.microsoft.com/office/drawing/2014/main" id="{5064F8BF-393D-B020-587F-30065BC70049}"/>
              </a:ext>
            </a:extLst>
          </p:cNvPr>
          <p:cNvPicPr>
            <a:picLocks noChangeAspect="1"/>
          </p:cNvPicPr>
          <p:nvPr/>
        </p:nvPicPr>
        <p:blipFill rotWithShape="1">
          <a:blip r:embed="rId2">
            <a:alphaModFix amt="50000"/>
          </a:blip>
          <a:srcRect t="2056" b="13674"/>
          <a:stretch/>
        </p:blipFill>
        <p:spPr>
          <a:xfrm>
            <a:off x="20" y="1"/>
            <a:ext cx="12191980" cy="6857999"/>
          </a:xfrm>
          <a:prstGeom prst="rect">
            <a:avLst/>
          </a:prstGeom>
        </p:spPr>
      </p:pic>
      <p:sp>
        <p:nvSpPr>
          <p:cNvPr id="2" name="Title 1">
            <a:extLst>
              <a:ext uri="{FF2B5EF4-FFF2-40B4-BE49-F238E27FC236}">
                <a16:creationId xmlns:a16="http://schemas.microsoft.com/office/drawing/2014/main" id="{196256C7-CB08-46FC-B6BF-DA46CFE5E590}"/>
              </a:ext>
            </a:extLst>
          </p:cNvPr>
          <p:cNvSpPr>
            <a:spLocks noGrp="1"/>
          </p:cNvSpPr>
          <p:nvPr>
            <p:ph type="title"/>
          </p:nvPr>
        </p:nvSpPr>
        <p:spPr>
          <a:xfrm>
            <a:off x="1524000" y="1122362"/>
            <a:ext cx="9144000" cy="2900518"/>
          </a:xfrm>
        </p:spPr>
        <p:txBody>
          <a:bodyPr vert="horz" lIns="91440" tIns="45720" rIns="91440" bIns="45720" rtlCol="0" anchor="b">
            <a:normAutofit/>
          </a:bodyPr>
          <a:lstStyle/>
          <a:p>
            <a:pPr algn="ctr"/>
            <a:r>
              <a:rPr lang="en-US" sz="6000">
                <a:solidFill>
                  <a:srgbClr val="FFFFFF"/>
                </a:solidFill>
              </a:rPr>
              <a:t>Questions?</a:t>
            </a:r>
          </a:p>
        </p:txBody>
      </p:sp>
    </p:spTree>
    <p:extLst>
      <p:ext uri="{BB962C8B-B14F-4D97-AF65-F5344CB8AC3E}">
        <p14:creationId xmlns:p14="http://schemas.microsoft.com/office/powerpoint/2010/main" val="2580829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9CDF6DAD-6680-48EA-B64B-A5F5A4E46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94" y="364885"/>
            <a:ext cx="6025896" cy="579292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5F074B14-0B8D-4783-A7F7-85265D8DE964}"/>
              </a:ext>
            </a:extLst>
          </p:cNvPr>
          <p:cNvSpPr>
            <a:spLocks noGrp="1"/>
          </p:cNvSpPr>
          <p:nvPr>
            <p:ph type="title"/>
          </p:nvPr>
        </p:nvSpPr>
        <p:spPr>
          <a:xfrm>
            <a:off x="950976" y="364886"/>
            <a:ext cx="5374494" cy="601765"/>
          </a:xfrm>
        </p:spPr>
        <p:txBody>
          <a:bodyPr anchor="ctr">
            <a:normAutofit/>
          </a:bodyPr>
          <a:lstStyle/>
          <a:p>
            <a:r>
              <a:rPr lang="en-US" sz="3200" dirty="0">
                <a:solidFill>
                  <a:schemeClr val="bg1"/>
                </a:solidFill>
                <a:cs typeface="Calibri Light"/>
              </a:rPr>
              <a:t>Clustering: K-Means</a:t>
            </a:r>
          </a:p>
        </p:txBody>
      </p:sp>
      <p:sp>
        <p:nvSpPr>
          <p:cNvPr id="3" name="Content Placeholder 2">
            <a:extLst>
              <a:ext uri="{FF2B5EF4-FFF2-40B4-BE49-F238E27FC236}">
                <a16:creationId xmlns:a16="http://schemas.microsoft.com/office/drawing/2014/main" id="{A6F7F562-E4A6-4FE3-878E-4E7A628FF160}"/>
              </a:ext>
            </a:extLst>
          </p:cNvPr>
          <p:cNvSpPr>
            <a:spLocks noGrp="1"/>
          </p:cNvSpPr>
          <p:nvPr>
            <p:ph idx="1"/>
          </p:nvPr>
        </p:nvSpPr>
        <p:spPr>
          <a:xfrm>
            <a:off x="597794" y="966651"/>
            <a:ext cx="6025896" cy="5153986"/>
          </a:xfrm>
        </p:spPr>
        <p:txBody>
          <a:bodyPr vert="horz" lIns="91440" tIns="45720" rIns="91440" bIns="45720" rtlCol="0">
            <a:noAutofit/>
          </a:bodyPr>
          <a:lstStyle/>
          <a:p>
            <a:pPr marL="342900" indent="-342900">
              <a:buAutoNum type="arabicPeriod"/>
            </a:pPr>
            <a:r>
              <a:rPr lang="en-US" sz="1400" dirty="0">
                <a:solidFill>
                  <a:schemeClr val="bg1"/>
                </a:solidFill>
                <a:cs typeface="Calibri" panose="020F0502020204030204"/>
              </a:rPr>
              <a:t>Parameters: Number of clusters</a:t>
            </a:r>
            <a:endParaRPr lang="en-US" sz="1400" dirty="0">
              <a:solidFill>
                <a:schemeClr val="bg1"/>
              </a:solidFill>
            </a:endParaRPr>
          </a:p>
          <a:p>
            <a:pPr marL="342900" indent="-342900">
              <a:buAutoNum type="arabicPeriod"/>
            </a:pPr>
            <a:r>
              <a:rPr lang="en-US" sz="1400" dirty="0">
                <a:solidFill>
                  <a:schemeClr val="bg1"/>
                </a:solidFill>
                <a:cs typeface="Calibri" panose="020F0502020204030204"/>
              </a:rPr>
              <a:t>Geometric Evaluation: Distances between points </a:t>
            </a:r>
          </a:p>
          <a:p>
            <a:pPr marL="342900" indent="-342900">
              <a:buAutoNum type="arabicPeriod"/>
            </a:pPr>
            <a:r>
              <a:rPr lang="en-US" sz="1400" dirty="0">
                <a:solidFill>
                  <a:schemeClr val="bg1"/>
                </a:solidFill>
                <a:cs typeface="Calibri" panose="020F0502020204030204"/>
              </a:rPr>
              <a:t>Pros </a:t>
            </a:r>
          </a:p>
          <a:p>
            <a:pPr marL="800100" lvl="1" indent="-342900">
              <a:buAutoNum type="arabicPeriod"/>
            </a:pPr>
            <a:r>
              <a:rPr lang="en-US" sz="1400" dirty="0">
                <a:solidFill>
                  <a:schemeClr val="bg1"/>
                </a:solidFill>
                <a:cs typeface="Calibri" panose="020F0502020204030204"/>
              </a:rPr>
              <a:t>Can scale to a large sample size</a:t>
            </a:r>
          </a:p>
          <a:p>
            <a:pPr marL="800100" lvl="1" indent="-342900">
              <a:buAutoNum type="arabicPeriod"/>
            </a:pPr>
            <a:r>
              <a:rPr lang="en-US" sz="1400" dirty="0">
                <a:solidFill>
                  <a:schemeClr val="bg1"/>
                </a:solidFill>
                <a:cs typeface="Calibri" panose="020F0502020204030204"/>
              </a:rPr>
              <a:t>Simple to understand and implement</a:t>
            </a:r>
          </a:p>
          <a:p>
            <a:pPr marL="800100" lvl="1" indent="-342900">
              <a:buAutoNum type="arabicPeriod"/>
            </a:pPr>
            <a:r>
              <a:rPr lang="en-US" sz="1400" dirty="0">
                <a:solidFill>
                  <a:schemeClr val="bg1"/>
                </a:solidFill>
                <a:cs typeface="Calibri" panose="020F0502020204030204"/>
              </a:rPr>
              <a:t>Linear complexity O(n), so relatively fast in runtime</a:t>
            </a:r>
          </a:p>
          <a:p>
            <a:pPr marL="342900" indent="-342900">
              <a:buAutoNum type="arabicPeriod"/>
            </a:pPr>
            <a:r>
              <a:rPr lang="en-US" sz="1400" dirty="0">
                <a:solidFill>
                  <a:schemeClr val="bg1"/>
                </a:solidFill>
                <a:cs typeface="Calibri" panose="020F0502020204030204"/>
              </a:rPr>
              <a:t>Cons </a:t>
            </a:r>
            <a:r>
              <a:rPr lang="en-US" sz="1400" dirty="0">
                <a:solidFill>
                  <a:schemeClr val="bg1"/>
                </a:solidFill>
                <a:ea typeface="+mn-lt"/>
                <a:cs typeface="+mn-lt"/>
              </a:rPr>
              <a:t>[3]</a:t>
            </a:r>
          </a:p>
          <a:p>
            <a:pPr marL="800100" lvl="1" indent="-342900">
              <a:buAutoNum type="arabicPeriod"/>
            </a:pPr>
            <a:r>
              <a:rPr lang="en-US" sz="1400" dirty="0">
                <a:solidFill>
                  <a:schemeClr val="bg1"/>
                </a:solidFill>
                <a:cs typeface="Calibri" panose="020F0502020204030204"/>
              </a:rPr>
              <a:t>Clustering results are very dependent on parameter K (number of clusters, parameter in K-means)</a:t>
            </a:r>
          </a:p>
          <a:p>
            <a:pPr marL="800100" lvl="1" indent="-342900">
              <a:buAutoNum type="arabicPeriod"/>
            </a:pPr>
            <a:r>
              <a:rPr lang="en-US" sz="1400" dirty="0">
                <a:solidFill>
                  <a:schemeClr val="bg1"/>
                </a:solidFill>
                <a:cs typeface="Calibri" panose="020F0502020204030204"/>
              </a:rPr>
              <a:t>Assumes that each cluster is equal-sized, which may not always work in the real world</a:t>
            </a:r>
          </a:p>
          <a:p>
            <a:pPr marL="800100" lvl="1" indent="-342900">
              <a:buAutoNum type="arabicPeriod"/>
            </a:pPr>
            <a:r>
              <a:rPr lang="en-US" sz="1400" dirty="0">
                <a:solidFill>
                  <a:schemeClr val="bg1"/>
                </a:solidFill>
                <a:cs typeface="Calibri" panose="020F0502020204030204"/>
              </a:rPr>
              <a:t>Density-based clusters are not represented that well. This allows for clusters with scattered samples.</a:t>
            </a:r>
          </a:p>
          <a:p>
            <a:pPr marL="342900" indent="-342900">
              <a:buAutoNum type="arabicPeriod"/>
            </a:pPr>
            <a:r>
              <a:rPr lang="en-US" sz="1800" dirty="0">
                <a:solidFill>
                  <a:schemeClr val="bg1"/>
                </a:solidFill>
                <a:cs typeface="Calibri" panose="020F0502020204030204"/>
              </a:rPr>
              <a:t>Figures</a:t>
            </a:r>
          </a:p>
          <a:p>
            <a:pPr marL="800100" lvl="1" indent="-342900">
              <a:buAutoNum type="arabicPeriod"/>
            </a:pPr>
            <a:r>
              <a:rPr lang="en-US" sz="1400" dirty="0">
                <a:solidFill>
                  <a:schemeClr val="bg1"/>
                </a:solidFill>
                <a:cs typeface="Calibri" panose="020F0502020204030204"/>
              </a:rPr>
              <a:t>Figure 1.3</a:t>
            </a:r>
          </a:p>
          <a:p>
            <a:pPr marL="1257300" lvl="2" indent="-342900">
              <a:buAutoNum type="arabicPeriod"/>
            </a:pPr>
            <a:r>
              <a:rPr lang="en-US" sz="1000" dirty="0">
                <a:solidFill>
                  <a:schemeClr val="bg1"/>
                </a:solidFill>
                <a:cs typeface="Calibri" panose="020F0502020204030204"/>
              </a:rPr>
              <a:t>Continue to iterate and loop, repeating the steps mentioned previously.</a:t>
            </a:r>
          </a:p>
          <a:p>
            <a:pPr marL="800100" lvl="1" indent="-342900">
              <a:buFont typeface="Arial" panose="020B0604020202020204" pitchFamily="34" charset="0"/>
              <a:buAutoNum type="arabicPeriod"/>
            </a:pPr>
            <a:r>
              <a:rPr lang="en-US" sz="1400" dirty="0">
                <a:solidFill>
                  <a:schemeClr val="bg1"/>
                </a:solidFill>
                <a:cs typeface="Calibri" panose="020F0502020204030204"/>
              </a:rPr>
              <a:t>Figure 1.4</a:t>
            </a:r>
          </a:p>
          <a:p>
            <a:pPr marL="1257300" lvl="2" indent="-342900">
              <a:buAutoNum type="arabicPeriod"/>
            </a:pPr>
            <a:r>
              <a:rPr lang="en-US" sz="1000" dirty="0">
                <a:solidFill>
                  <a:schemeClr val="bg1"/>
                </a:solidFill>
                <a:cs typeface="Calibri" panose="020F0502020204030204"/>
              </a:rPr>
              <a:t>The centroids start to converge, or not change beyond a certain threshold after numerous iterations.</a:t>
            </a:r>
          </a:p>
        </p:txBody>
      </p:sp>
      <p:pic>
        <p:nvPicPr>
          <p:cNvPr id="7" name="Picture 6">
            <a:extLst>
              <a:ext uri="{FF2B5EF4-FFF2-40B4-BE49-F238E27FC236}">
                <a16:creationId xmlns:a16="http://schemas.microsoft.com/office/drawing/2014/main" id="{752AE363-A01F-7048-E17A-7B2A898A919A}"/>
              </a:ext>
            </a:extLst>
          </p:cNvPr>
          <p:cNvPicPr>
            <a:picLocks noChangeAspect="1"/>
          </p:cNvPicPr>
          <p:nvPr/>
        </p:nvPicPr>
        <p:blipFill>
          <a:blip r:embed="rId3"/>
          <a:stretch>
            <a:fillRect/>
          </a:stretch>
        </p:blipFill>
        <p:spPr>
          <a:xfrm>
            <a:off x="7238130" y="134944"/>
            <a:ext cx="4264152" cy="3294056"/>
          </a:xfrm>
          <a:prstGeom prst="rect">
            <a:avLst/>
          </a:prstGeom>
        </p:spPr>
      </p:pic>
      <p:pic>
        <p:nvPicPr>
          <p:cNvPr id="8" name="Picture 7">
            <a:extLst>
              <a:ext uri="{FF2B5EF4-FFF2-40B4-BE49-F238E27FC236}">
                <a16:creationId xmlns:a16="http://schemas.microsoft.com/office/drawing/2014/main" id="{73B0564A-2F8B-8CEC-9149-FD2678F68D7F}"/>
              </a:ext>
            </a:extLst>
          </p:cNvPr>
          <p:cNvPicPr>
            <a:picLocks noChangeAspect="1"/>
          </p:cNvPicPr>
          <p:nvPr/>
        </p:nvPicPr>
        <p:blipFill>
          <a:blip r:embed="rId4"/>
          <a:stretch>
            <a:fillRect/>
          </a:stretch>
        </p:blipFill>
        <p:spPr>
          <a:xfrm>
            <a:off x="7238130" y="3429000"/>
            <a:ext cx="4264152" cy="3208773"/>
          </a:xfrm>
          <a:prstGeom prst="rect">
            <a:avLst/>
          </a:prstGeom>
        </p:spPr>
      </p:pic>
    </p:spTree>
    <p:extLst>
      <p:ext uri="{BB962C8B-B14F-4D97-AF65-F5344CB8AC3E}">
        <p14:creationId xmlns:p14="http://schemas.microsoft.com/office/powerpoint/2010/main" val="110685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2EA86-FE85-1358-072D-A1608532229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600" dirty="0">
                <a:solidFill>
                  <a:srgbClr val="FFFFFF"/>
                </a:solidFill>
              </a:rPr>
              <a:t>K-means: Estimation of K</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0" name="Content Placeholder 4" descr="Chart, line chart&#10;&#10;Description automatically generated">
            <a:extLst>
              <a:ext uri="{FF2B5EF4-FFF2-40B4-BE49-F238E27FC236}">
                <a16:creationId xmlns:a16="http://schemas.microsoft.com/office/drawing/2014/main" id="{8EFF1DC4-DF41-FBF2-80E6-5F0DB4A48088}"/>
              </a:ext>
            </a:extLst>
          </p:cNvPr>
          <p:cNvPicPr>
            <a:picLocks noChangeAspect="1"/>
          </p:cNvPicPr>
          <p:nvPr/>
        </p:nvPicPr>
        <p:blipFill rotWithShape="1">
          <a:blip r:embed="rId3"/>
          <a:srcRect b="7517"/>
          <a:stretch/>
        </p:blipFill>
        <p:spPr>
          <a:xfrm>
            <a:off x="1722441" y="2277805"/>
            <a:ext cx="8747118" cy="4146650"/>
          </a:xfrm>
          <a:prstGeom prst="rect">
            <a:avLst/>
          </a:prstGeom>
        </p:spPr>
      </p:pic>
      <p:sp>
        <p:nvSpPr>
          <p:cNvPr id="13" name="Title 1">
            <a:extLst>
              <a:ext uri="{FF2B5EF4-FFF2-40B4-BE49-F238E27FC236}">
                <a16:creationId xmlns:a16="http://schemas.microsoft.com/office/drawing/2014/main" id="{51A1B63A-EFC5-E939-BA9A-B5E16536ADE7}"/>
              </a:ext>
            </a:extLst>
          </p:cNvPr>
          <p:cNvSpPr txBox="1">
            <a:spLocks/>
          </p:cNvSpPr>
          <p:nvPr/>
        </p:nvSpPr>
        <p:spPr>
          <a:xfrm>
            <a:off x="4743533" y="1672788"/>
            <a:ext cx="2745489" cy="3180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FFFFFF"/>
                </a:solidFill>
              </a:rPr>
              <a:t>Distortion Score</a:t>
            </a:r>
          </a:p>
        </p:txBody>
      </p:sp>
      <p:sp>
        <p:nvSpPr>
          <p:cNvPr id="15" name="TextBox 14">
            <a:extLst>
              <a:ext uri="{FF2B5EF4-FFF2-40B4-BE49-F238E27FC236}">
                <a16:creationId xmlns:a16="http://schemas.microsoft.com/office/drawing/2014/main" id="{0CF24D5B-9689-063B-9DE9-BE0FA8780FA4}"/>
              </a:ext>
            </a:extLst>
          </p:cNvPr>
          <p:cNvSpPr txBox="1"/>
          <p:nvPr/>
        </p:nvSpPr>
        <p:spPr>
          <a:xfrm>
            <a:off x="4384795" y="6442662"/>
            <a:ext cx="3462965" cy="261610"/>
          </a:xfrm>
          <a:prstGeom prst="rect">
            <a:avLst/>
          </a:prstGeom>
          <a:noFill/>
        </p:spPr>
        <p:txBody>
          <a:bodyPr wrap="square" rtlCol="0">
            <a:spAutoFit/>
          </a:bodyPr>
          <a:lstStyle/>
          <a:p>
            <a:pPr algn="ctr"/>
            <a:r>
              <a:rPr lang="en-US" sz="1100" b="1" i="1" dirty="0"/>
              <a:t>Figure 2.1</a:t>
            </a:r>
            <a:r>
              <a:rPr lang="en-US" sz="1100" i="1" dirty="0"/>
              <a:t> – Distortion score with respect to k clusters</a:t>
            </a:r>
            <a:endParaRPr lang="en-US" sz="1100" b="1" i="1" dirty="0"/>
          </a:p>
        </p:txBody>
      </p:sp>
    </p:spTree>
    <p:extLst>
      <p:ext uri="{BB962C8B-B14F-4D97-AF65-F5344CB8AC3E}">
        <p14:creationId xmlns:p14="http://schemas.microsoft.com/office/powerpoint/2010/main" val="2914206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702EA86-FE85-1358-072D-A16085322297}"/>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3600">
                <a:solidFill>
                  <a:srgbClr val="FFFFFF"/>
                </a:solidFill>
              </a:rPr>
              <a:t>K-means: Estimation of K</a:t>
            </a:r>
          </a:p>
        </p:txBody>
      </p:sp>
      <p:cxnSp>
        <p:nvCxnSpPr>
          <p:cNvPr id="14" name="Straight Connector 1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E7254C82-9CFE-339C-907A-1686BF3F82A6}"/>
              </a:ext>
            </a:extLst>
          </p:cNvPr>
          <p:cNvSpPr txBox="1">
            <a:spLocks/>
          </p:cNvSpPr>
          <p:nvPr/>
        </p:nvSpPr>
        <p:spPr>
          <a:xfrm>
            <a:off x="4743533" y="1672788"/>
            <a:ext cx="2745489" cy="318061"/>
          </a:xfrm>
          <a:prstGeom prst="rect">
            <a:avLst/>
          </a:prstGeom>
        </p:spPr>
        <p:txBody>
          <a:bodyPr vert="horz" lIns="91440" tIns="45720" rIns="91440" bIns="45720" rtlCol="0" anchor="b">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FFFFFF"/>
                </a:solidFill>
              </a:rPr>
              <a:t>Silhouette Score</a:t>
            </a:r>
          </a:p>
        </p:txBody>
      </p:sp>
      <p:pic>
        <p:nvPicPr>
          <p:cNvPr id="17" name="Picture 16" descr="Chart, line chart&#10;&#10;Description automatically generated">
            <a:extLst>
              <a:ext uri="{FF2B5EF4-FFF2-40B4-BE49-F238E27FC236}">
                <a16:creationId xmlns:a16="http://schemas.microsoft.com/office/drawing/2014/main" id="{BD3C5FF2-2CC6-6CB8-C9F5-28CC2BC2E613}"/>
              </a:ext>
            </a:extLst>
          </p:cNvPr>
          <p:cNvPicPr>
            <a:picLocks noChangeAspect="1"/>
          </p:cNvPicPr>
          <p:nvPr/>
        </p:nvPicPr>
        <p:blipFill rotWithShape="1">
          <a:blip r:embed="rId3">
            <a:extLst>
              <a:ext uri="{28A0092B-C50C-407E-A947-70E740481C1C}">
                <a14:useLocalDpi xmlns:a14="http://schemas.microsoft.com/office/drawing/2010/main" val="0"/>
              </a:ext>
            </a:extLst>
          </a:blip>
          <a:srcRect b="7567"/>
          <a:stretch/>
        </p:blipFill>
        <p:spPr>
          <a:xfrm>
            <a:off x="1747477" y="2275125"/>
            <a:ext cx="8737600" cy="4149330"/>
          </a:xfrm>
          <a:prstGeom prst="rect">
            <a:avLst/>
          </a:prstGeom>
        </p:spPr>
      </p:pic>
      <p:sp>
        <p:nvSpPr>
          <p:cNvPr id="18" name="TextBox 17">
            <a:extLst>
              <a:ext uri="{FF2B5EF4-FFF2-40B4-BE49-F238E27FC236}">
                <a16:creationId xmlns:a16="http://schemas.microsoft.com/office/drawing/2014/main" id="{DA0A6723-B59E-DECD-501E-FC3DC452667F}"/>
              </a:ext>
            </a:extLst>
          </p:cNvPr>
          <p:cNvSpPr txBox="1"/>
          <p:nvPr/>
        </p:nvSpPr>
        <p:spPr>
          <a:xfrm>
            <a:off x="4384795" y="6442662"/>
            <a:ext cx="3462965" cy="261610"/>
          </a:xfrm>
          <a:prstGeom prst="rect">
            <a:avLst/>
          </a:prstGeom>
          <a:noFill/>
        </p:spPr>
        <p:txBody>
          <a:bodyPr wrap="square" rtlCol="0">
            <a:spAutoFit/>
          </a:bodyPr>
          <a:lstStyle/>
          <a:p>
            <a:pPr algn="ctr"/>
            <a:r>
              <a:rPr lang="en-US" sz="1100" b="1" i="1" dirty="0"/>
              <a:t>Figure 2.2</a:t>
            </a:r>
            <a:r>
              <a:rPr lang="en-US" sz="1100" i="1" dirty="0"/>
              <a:t> – Silhouette score with respect to k clusters</a:t>
            </a:r>
            <a:endParaRPr lang="en-US" sz="1100" b="1" i="1" dirty="0"/>
          </a:p>
        </p:txBody>
      </p:sp>
    </p:spTree>
    <p:extLst>
      <p:ext uri="{BB962C8B-B14F-4D97-AF65-F5344CB8AC3E}">
        <p14:creationId xmlns:p14="http://schemas.microsoft.com/office/powerpoint/2010/main" val="18871627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86F67-6854-AC6B-068A-F36BD276629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000" dirty="0">
                <a:solidFill>
                  <a:schemeClr val="bg1"/>
                </a:solidFill>
              </a:rPr>
              <a:t>K-means: Results (setting k = 2)</a:t>
            </a:r>
            <a:endParaRPr lang="en-US" sz="37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0642C8-B637-752E-6EBE-5BEBAB9FAC7D}"/>
              </a:ext>
            </a:extLst>
          </p:cNvPr>
          <p:cNvSpPr txBox="1"/>
          <p:nvPr/>
        </p:nvSpPr>
        <p:spPr>
          <a:xfrm>
            <a:off x="802582" y="3920668"/>
            <a:ext cx="3363877" cy="369332"/>
          </a:xfrm>
          <a:prstGeom prst="rect">
            <a:avLst/>
          </a:prstGeom>
          <a:noFill/>
        </p:spPr>
        <p:txBody>
          <a:bodyPr wrap="square">
            <a:spAutoFit/>
          </a:bodyPr>
          <a:lstStyle/>
          <a:p>
            <a:pPr algn="ctr"/>
            <a:r>
              <a:rPr lang="en-US" sz="1800" b="0" i="0" dirty="0">
                <a:solidFill>
                  <a:schemeClr val="bg1"/>
                </a:solidFill>
                <a:effectLst/>
                <a:latin typeface="Arial" panose="020B0604020202020204" pitchFamily="34" charset="0"/>
              </a:rPr>
              <a:t>Resulting Clusters (Figure 3.1)</a:t>
            </a:r>
            <a:endParaRPr lang="en-US" sz="1800" dirty="0">
              <a:solidFill>
                <a:schemeClr val="bg1"/>
              </a:solidFill>
            </a:endParaRPr>
          </a:p>
        </p:txBody>
      </p:sp>
      <p:pic>
        <p:nvPicPr>
          <p:cNvPr id="10" name="Picture 9" descr="Chart, scatter chart&#10;&#10;Description automatically generated">
            <a:extLst>
              <a:ext uri="{FF2B5EF4-FFF2-40B4-BE49-F238E27FC236}">
                <a16:creationId xmlns:a16="http://schemas.microsoft.com/office/drawing/2014/main" id="{0353905B-890C-7F0A-7178-77919D8AB2D1}"/>
              </a:ext>
            </a:extLst>
          </p:cNvPr>
          <p:cNvPicPr>
            <a:picLocks noChangeAspect="1"/>
          </p:cNvPicPr>
          <p:nvPr/>
        </p:nvPicPr>
        <p:blipFill rotWithShape="1">
          <a:blip r:embed="rId2"/>
          <a:srcRect l="2115" r="3293" b="6826"/>
          <a:stretch/>
        </p:blipFill>
        <p:spPr>
          <a:xfrm>
            <a:off x="4797535" y="367089"/>
            <a:ext cx="7201810" cy="4061220"/>
          </a:xfrm>
          <a:prstGeom prst="rect">
            <a:avLst/>
          </a:prstGeom>
        </p:spPr>
      </p:pic>
      <p:sp>
        <p:nvSpPr>
          <p:cNvPr id="11" name="TextBox 10">
            <a:extLst>
              <a:ext uri="{FF2B5EF4-FFF2-40B4-BE49-F238E27FC236}">
                <a16:creationId xmlns:a16="http://schemas.microsoft.com/office/drawing/2014/main" id="{261C4184-3158-625D-3DA8-1A4F6BBCFD15}"/>
              </a:ext>
            </a:extLst>
          </p:cNvPr>
          <p:cNvSpPr txBox="1"/>
          <p:nvPr/>
        </p:nvSpPr>
        <p:spPr>
          <a:xfrm>
            <a:off x="6666957" y="4492294"/>
            <a:ext cx="3462965" cy="261610"/>
          </a:xfrm>
          <a:prstGeom prst="rect">
            <a:avLst/>
          </a:prstGeom>
          <a:noFill/>
        </p:spPr>
        <p:txBody>
          <a:bodyPr wrap="square" rtlCol="0">
            <a:spAutoFit/>
          </a:bodyPr>
          <a:lstStyle/>
          <a:p>
            <a:pPr algn="ctr"/>
            <a:r>
              <a:rPr lang="en-US" sz="1100" b="1" i="1" dirty="0"/>
              <a:t>Figure 3.1</a:t>
            </a:r>
            <a:r>
              <a:rPr lang="en-US" sz="1100" i="1" dirty="0"/>
              <a:t> – Points in k = 2 clusters</a:t>
            </a:r>
            <a:endParaRPr lang="en-US" sz="1100" b="1" i="1" dirty="0"/>
          </a:p>
        </p:txBody>
      </p:sp>
    </p:spTree>
    <p:extLst>
      <p:ext uri="{BB962C8B-B14F-4D97-AF65-F5344CB8AC3E}">
        <p14:creationId xmlns:p14="http://schemas.microsoft.com/office/powerpoint/2010/main" val="31062661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2486F67-6854-AC6B-068A-F36BD276629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000" dirty="0">
                <a:solidFill>
                  <a:schemeClr val="bg1"/>
                </a:solidFill>
              </a:rPr>
              <a:t>K-means: Results (setting k = 2)</a:t>
            </a:r>
            <a:endParaRPr lang="en-US" sz="3700" kern="1200" dirty="0">
              <a:solidFill>
                <a:srgbClr val="FFFFFF"/>
              </a:solidFill>
              <a:latin typeface="+mj-lt"/>
              <a:ea typeface="+mj-ea"/>
              <a:cs typeface="+mj-cs"/>
            </a:endParaRPr>
          </a:p>
        </p:txBody>
      </p:sp>
      <p:cxnSp>
        <p:nvCxnSpPr>
          <p:cNvPr id="12" name="Straight Connector 11">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30642C8-B637-752E-6EBE-5BEBAB9FAC7D}"/>
              </a:ext>
            </a:extLst>
          </p:cNvPr>
          <p:cNvSpPr txBox="1"/>
          <p:nvPr/>
        </p:nvSpPr>
        <p:spPr>
          <a:xfrm>
            <a:off x="802582" y="3920668"/>
            <a:ext cx="3363877" cy="369332"/>
          </a:xfrm>
          <a:prstGeom prst="rect">
            <a:avLst/>
          </a:prstGeom>
          <a:noFill/>
        </p:spPr>
        <p:txBody>
          <a:bodyPr wrap="square">
            <a:spAutoFit/>
          </a:bodyPr>
          <a:lstStyle/>
          <a:p>
            <a:pPr algn="ctr"/>
            <a:r>
              <a:rPr lang="en-US" sz="1800" b="0" i="0" dirty="0">
                <a:solidFill>
                  <a:schemeClr val="bg1"/>
                </a:solidFill>
                <a:effectLst/>
                <a:latin typeface="Arial" panose="020B0604020202020204" pitchFamily="34" charset="0"/>
              </a:rPr>
              <a:t>Soil Layering (Figure 3.2)</a:t>
            </a:r>
            <a:endParaRPr lang="en-US" sz="1800" dirty="0">
              <a:solidFill>
                <a:schemeClr val="bg1"/>
              </a:solidFill>
            </a:endParaRPr>
          </a:p>
        </p:txBody>
      </p:sp>
      <p:sp>
        <p:nvSpPr>
          <p:cNvPr id="11" name="TextBox 10">
            <a:extLst>
              <a:ext uri="{FF2B5EF4-FFF2-40B4-BE49-F238E27FC236}">
                <a16:creationId xmlns:a16="http://schemas.microsoft.com/office/drawing/2014/main" id="{261C4184-3158-625D-3DA8-1A4F6BBCFD15}"/>
              </a:ext>
            </a:extLst>
          </p:cNvPr>
          <p:cNvSpPr txBox="1"/>
          <p:nvPr/>
        </p:nvSpPr>
        <p:spPr>
          <a:xfrm>
            <a:off x="6706143" y="6427113"/>
            <a:ext cx="3462965" cy="430887"/>
          </a:xfrm>
          <a:prstGeom prst="rect">
            <a:avLst/>
          </a:prstGeom>
          <a:noFill/>
        </p:spPr>
        <p:txBody>
          <a:bodyPr wrap="square" rtlCol="0">
            <a:spAutoFit/>
          </a:bodyPr>
          <a:lstStyle/>
          <a:p>
            <a:pPr algn="ctr"/>
            <a:r>
              <a:rPr lang="en-US" sz="1100" b="1" i="1" dirty="0"/>
              <a:t>Figure 3.2</a:t>
            </a:r>
            <a:r>
              <a:rPr lang="en-US" sz="1100" i="1" dirty="0"/>
              <a:t> - Layering using 2 clusters, with respect to Depth, Friction (Fr) and Tip (Qt)</a:t>
            </a:r>
            <a:endParaRPr lang="en-US" sz="1100" b="1" i="1" dirty="0"/>
          </a:p>
        </p:txBody>
      </p:sp>
      <p:pic>
        <p:nvPicPr>
          <p:cNvPr id="4" name="Picture 3" descr="Chart&#10;&#10;Description automatically generated">
            <a:extLst>
              <a:ext uri="{FF2B5EF4-FFF2-40B4-BE49-F238E27FC236}">
                <a16:creationId xmlns:a16="http://schemas.microsoft.com/office/drawing/2014/main" id="{4BDEB62B-66AD-6F6F-5EC4-CB45B3C5A6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34889" y="0"/>
            <a:ext cx="6593628" cy="6328610"/>
          </a:xfrm>
          <a:prstGeom prst="rect">
            <a:avLst/>
          </a:prstGeom>
        </p:spPr>
      </p:pic>
    </p:spTree>
    <p:extLst>
      <p:ext uri="{BB962C8B-B14F-4D97-AF65-F5344CB8AC3E}">
        <p14:creationId xmlns:p14="http://schemas.microsoft.com/office/powerpoint/2010/main" val="9436156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271</TotalTime>
  <Words>3198</Words>
  <Application>Microsoft Macintosh PowerPoint</Application>
  <PresentationFormat>Widescreen</PresentationFormat>
  <Paragraphs>290</Paragraphs>
  <Slides>42</Slides>
  <Notes>23</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42</vt:i4>
      </vt:variant>
    </vt:vector>
  </HeadingPairs>
  <TitlesOfParts>
    <vt:vector size="48" baseType="lpstr">
      <vt:lpstr>Arial</vt:lpstr>
      <vt:lpstr>Calibri</vt:lpstr>
      <vt:lpstr>Calibri Light</vt:lpstr>
      <vt:lpstr>Times New Roman</vt:lpstr>
      <vt:lpstr>Office Theme</vt:lpstr>
      <vt:lpstr>1_office theme</vt:lpstr>
      <vt:lpstr>VIP: CPT Project</vt:lpstr>
      <vt:lpstr>What is CPT and how does it work?</vt:lpstr>
      <vt:lpstr>PowerPoint Presentation</vt:lpstr>
      <vt:lpstr>Clustering: K-Means</vt:lpstr>
      <vt:lpstr>Clustering: K-Means</vt:lpstr>
      <vt:lpstr>K-means: Estimation of K</vt:lpstr>
      <vt:lpstr>K-means: Estimation of K</vt:lpstr>
      <vt:lpstr>K-means: Results (setting k = 2)</vt:lpstr>
      <vt:lpstr>K-means: Results (setting k = 2)</vt:lpstr>
      <vt:lpstr>Clustering: Mean-Shift</vt:lpstr>
      <vt:lpstr>Clustering: Mean-Shift</vt:lpstr>
      <vt:lpstr>Clustering: Mean-Shift</vt:lpstr>
      <vt:lpstr>Clustering: Mean-Shift</vt:lpstr>
      <vt:lpstr>Mean-Shift: Choosing Radius/Bandwidth</vt:lpstr>
      <vt:lpstr>Mean-Shift: Results</vt:lpstr>
      <vt:lpstr>Clustering: DBSCAN</vt:lpstr>
      <vt:lpstr>DBSCAN: Choosing max epsilon and minimum points per cluster</vt:lpstr>
      <vt:lpstr>DBSCAN: Results</vt:lpstr>
      <vt:lpstr>Clustering: OPTICS</vt:lpstr>
      <vt:lpstr>OPTICS: Choosing max epsilon and minimum points per cluster</vt:lpstr>
      <vt:lpstr>OPTICS: Results</vt:lpstr>
      <vt:lpstr>Comparison between different algorithms</vt:lpstr>
      <vt:lpstr>Neural Networks with Clustering</vt:lpstr>
      <vt:lpstr>Neural Networks</vt:lpstr>
      <vt:lpstr>Neural Networks</vt:lpstr>
      <vt:lpstr>Representation Learning</vt:lpstr>
      <vt:lpstr>RL with Auto-Encoders</vt:lpstr>
      <vt:lpstr>Suggested Model</vt:lpstr>
      <vt:lpstr>Loss Curve</vt:lpstr>
      <vt:lpstr>Default vs. Transformed Features</vt:lpstr>
      <vt:lpstr>Kmeans on Transformed Data</vt:lpstr>
      <vt:lpstr>K-Means with Transformed Data </vt:lpstr>
      <vt:lpstr>Meanshift on Transformed Data</vt:lpstr>
      <vt:lpstr>Mean-Shift with Transformed Data </vt:lpstr>
      <vt:lpstr>DBSCAN on Transformed Data</vt:lpstr>
      <vt:lpstr>DBSCAN with Transformed Data </vt:lpstr>
      <vt:lpstr>Comparison of Models on transformed Features</vt:lpstr>
      <vt:lpstr>Future Goals</vt:lpstr>
      <vt:lpstr>References</vt:lpstr>
      <vt:lpstr>References</vt:lpstr>
      <vt:lpstr>References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VIP: CPT Project</dc:title>
  <dc:creator>李 睿康</dc:creator>
  <cp:lastModifiedBy>Chauhan, Abhijat</cp:lastModifiedBy>
  <cp:revision>24</cp:revision>
  <dcterms:created xsi:type="dcterms:W3CDTF">2022-05-04T15:08:56Z</dcterms:created>
  <dcterms:modified xsi:type="dcterms:W3CDTF">2022-05-04T20:57:40Z</dcterms:modified>
</cp:coreProperties>
</file>